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
  </p:notesMasterIdLst>
  <p:handoutMasterIdLst>
    <p:handoutMasterId r:id="rId20"/>
  </p:handoutMasterIdLst>
  <p:sldIdLst>
    <p:sldId id="256" r:id="rId5"/>
    <p:sldId id="276" r:id="rId6"/>
    <p:sldId id="287" r:id="rId7"/>
    <p:sldId id="277" r:id="rId8"/>
    <p:sldId id="278" r:id="rId9"/>
    <p:sldId id="280" r:id="rId10"/>
    <p:sldId id="281" r:id="rId11"/>
    <p:sldId id="288" r:id="rId12"/>
    <p:sldId id="283" r:id="rId13"/>
    <p:sldId id="289" r:id="rId14"/>
    <p:sldId id="294" r:id="rId15"/>
    <p:sldId id="291" r:id="rId16"/>
    <p:sldId id="295" r:id="rId17"/>
    <p:sldId id="28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46019C-1243-45C1-A57D-23C8ADEF478A}" v="25" dt="2022-03-16T01:27:13.9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69178" autoAdjust="0"/>
  </p:normalViewPr>
  <p:slideViewPr>
    <p:cSldViewPr snapToGrid="0" showGuides="1">
      <p:cViewPr>
        <p:scale>
          <a:sx n="47" d="100"/>
          <a:sy n="47" d="100"/>
        </p:scale>
        <p:origin x="2074" y="211"/>
      </p:cViewPr>
      <p:guideLst>
        <p:guide orient="horz" pos="2328"/>
        <p:guide pos="3864"/>
        <p:guide pos="7512"/>
        <p:guide pos="144"/>
        <p:guide orient="horz" pos="624"/>
        <p:guide orient="horz" pos="4056"/>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2128" b="1" i="0" u="none" strike="noStrike" kern="1200" baseline="0">
                <a:solidFill>
                  <a:schemeClr val="dk1"/>
                </a:solidFill>
                <a:latin typeface="+mn-lt"/>
                <a:ea typeface="+mn-ea"/>
                <a:cs typeface="+mn-cs"/>
              </a:defRPr>
            </a:pPr>
            <a:r>
              <a:rPr lang="en-US"/>
              <a:t>Top 10 Domains</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dk1"/>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 of Transactions</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Sheet1!$A$2:$A$11</c:f>
              <c:strCache>
                <c:ptCount val="10"/>
                <c:pt idx="0">
                  <c:v>orbitz.com</c:v>
                </c:pt>
                <c:pt idx="1">
                  <c:v>bestwestern.com</c:v>
                </c:pt>
                <c:pt idx="2">
                  <c:v>hotwire.com</c:v>
                </c:pt>
                <c:pt idx="3">
                  <c:v>jetblue.com</c:v>
                </c:pt>
                <c:pt idx="4">
                  <c:v>choicehotels.com</c:v>
                </c:pt>
                <c:pt idx="5">
                  <c:v>priceline.com</c:v>
                </c:pt>
                <c:pt idx="6">
                  <c:v>expedia.com</c:v>
                </c:pt>
                <c:pt idx="7">
                  <c:v>hotels.com</c:v>
                </c:pt>
                <c:pt idx="8">
                  <c:v>hilton.com</c:v>
                </c:pt>
                <c:pt idx="9">
                  <c:v>marriott.com</c:v>
                </c:pt>
              </c:strCache>
            </c:strRef>
          </c:cat>
          <c:val>
            <c:numRef>
              <c:f>Sheet1!$B$2:$B$11</c:f>
              <c:numCache>
                <c:formatCode>General</c:formatCode>
                <c:ptCount val="10"/>
                <c:pt idx="0">
                  <c:v>109</c:v>
                </c:pt>
                <c:pt idx="1">
                  <c:v>120</c:v>
                </c:pt>
                <c:pt idx="2">
                  <c:v>217</c:v>
                </c:pt>
                <c:pt idx="3">
                  <c:v>229</c:v>
                </c:pt>
                <c:pt idx="4">
                  <c:v>297</c:v>
                </c:pt>
                <c:pt idx="5">
                  <c:v>309</c:v>
                </c:pt>
                <c:pt idx="6">
                  <c:v>380</c:v>
                </c:pt>
                <c:pt idx="7">
                  <c:v>400</c:v>
                </c:pt>
                <c:pt idx="8">
                  <c:v>438</c:v>
                </c:pt>
                <c:pt idx="9">
                  <c:v>524</c:v>
                </c:pt>
              </c:numCache>
            </c:numRef>
          </c:val>
          <c:extLst>
            <c:ext xmlns:c16="http://schemas.microsoft.com/office/drawing/2014/chart" uri="{C3380CC4-5D6E-409C-BE32-E72D297353CC}">
              <c16:uniqueId val="{00000000-32B3-4CA9-8E98-8158C49C8F4D}"/>
            </c:ext>
          </c:extLst>
        </c:ser>
        <c:dLbls>
          <c:showLegendKey val="0"/>
          <c:showVal val="1"/>
          <c:showCatName val="0"/>
          <c:showSerName val="0"/>
          <c:showPercent val="0"/>
          <c:showBubbleSize val="0"/>
        </c:dLbls>
        <c:gapWidth val="100"/>
        <c:axId val="812383343"/>
        <c:axId val="812372527"/>
      </c:barChart>
      <c:catAx>
        <c:axId val="812383343"/>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dk1"/>
                </a:solidFill>
                <a:latin typeface="+mn-lt"/>
                <a:ea typeface="+mn-ea"/>
                <a:cs typeface="+mn-cs"/>
              </a:defRPr>
            </a:pPr>
            <a:endParaRPr lang="en-US"/>
          </a:p>
        </c:txPr>
        <c:crossAx val="812372527"/>
        <c:crosses val="autoZero"/>
        <c:auto val="1"/>
        <c:lblAlgn val="ctr"/>
        <c:lblOffset val="100"/>
        <c:noMultiLvlLbl val="0"/>
      </c:catAx>
      <c:valAx>
        <c:axId val="812372527"/>
        <c:scaling>
          <c:orientation val="minMax"/>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solidFill>
                <a:latin typeface="+mn-lt"/>
                <a:ea typeface="+mn-ea"/>
                <a:cs typeface="+mn-cs"/>
              </a:defRPr>
            </a:pPr>
            <a:endParaRPr lang="en-US"/>
          </a:p>
        </c:txPr>
        <c:crossAx val="8123833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12700" cap="flat" cmpd="sng" algn="ctr">
      <a:solidFill>
        <a:schemeClr val="accent3"/>
      </a:solidFill>
      <a:prstDash val="solid"/>
      <a:miter lim="800000"/>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2128" b="1" i="0" u="none" strike="noStrike" kern="1200" baseline="0">
                <a:solidFill>
                  <a:schemeClr val="dk1"/>
                </a:solidFill>
                <a:latin typeface="+mn-lt"/>
                <a:ea typeface="+mn-ea"/>
                <a:cs typeface="+mn-cs"/>
              </a:defRPr>
            </a:pPr>
            <a:r>
              <a:rPr lang="en-US" dirty="0"/>
              <a:t> Top 10 Reference Domains</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dk1"/>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 of Transactions</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dk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Sheet1!$A$2:$A$11</c:f>
              <c:strCache>
                <c:ptCount val="10"/>
                <c:pt idx="0">
                  <c:v>mywebsearch.com</c:v>
                </c:pt>
                <c:pt idx="1">
                  <c:v>kayak.com</c:v>
                </c:pt>
                <c:pt idx="2">
                  <c:v>comfortsuites.com</c:v>
                </c:pt>
                <c:pt idx="3">
                  <c:v>qualityinn.com</c:v>
                </c:pt>
                <c:pt idx="4">
                  <c:v>jetblue.com</c:v>
                </c:pt>
                <c:pt idx="5">
                  <c:v>comfortinn.com</c:v>
                </c:pt>
                <c:pt idx="6">
                  <c:v>aol.com</c:v>
                </c:pt>
                <c:pt idx="7">
                  <c:v>bing.com</c:v>
                </c:pt>
                <c:pt idx="8">
                  <c:v>yahoo.com</c:v>
                </c:pt>
                <c:pt idx="9">
                  <c:v>google.com</c:v>
                </c:pt>
              </c:strCache>
            </c:strRef>
          </c:cat>
          <c:val>
            <c:numRef>
              <c:f>Sheet1!$B$2:$B$11</c:f>
              <c:numCache>
                <c:formatCode>General</c:formatCode>
                <c:ptCount val="10"/>
                <c:pt idx="0">
                  <c:v>17</c:v>
                </c:pt>
                <c:pt idx="1">
                  <c:v>20</c:v>
                </c:pt>
                <c:pt idx="2">
                  <c:v>22</c:v>
                </c:pt>
                <c:pt idx="3">
                  <c:v>29</c:v>
                </c:pt>
                <c:pt idx="4">
                  <c:v>43</c:v>
                </c:pt>
                <c:pt idx="5">
                  <c:v>48</c:v>
                </c:pt>
                <c:pt idx="6">
                  <c:v>53</c:v>
                </c:pt>
                <c:pt idx="7">
                  <c:v>129</c:v>
                </c:pt>
                <c:pt idx="8">
                  <c:v>222</c:v>
                </c:pt>
                <c:pt idx="9">
                  <c:v>620</c:v>
                </c:pt>
              </c:numCache>
            </c:numRef>
          </c:val>
          <c:extLst>
            <c:ext xmlns:c16="http://schemas.microsoft.com/office/drawing/2014/chart" uri="{C3380CC4-5D6E-409C-BE32-E72D297353CC}">
              <c16:uniqueId val="{00000000-4335-495F-BAA6-7D1C19CBA98B}"/>
            </c:ext>
          </c:extLst>
        </c:ser>
        <c:dLbls>
          <c:showLegendKey val="0"/>
          <c:showVal val="1"/>
          <c:showCatName val="0"/>
          <c:showSerName val="0"/>
          <c:showPercent val="0"/>
          <c:showBubbleSize val="0"/>
        </c:dLbls>
        <c:gapWidth val="100"/>
        <c:axId val="812383343"/>
        <c:axId val="812372527"/>
      </c:barChart>
      <c:catAx>
        <c:axId val="812383343"/>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dk1"/>
                </a:solidFill>
                <a:latin typeface="+mn-lt"/>
                <a:ea typeface="+mn-ea"/>
                <a:cs typeface="+mn-cs"/>
              </a:defRPr>
            </a:pPr>
            <a:endParaRPr lang="en-US"/>
          </a:p>
        </c:txPr>
        <c:crossAx val="812372527"/>
        <c:crosses val="autoZero"/>
        <c:auto val="1"/>
        <c:lblAlgn val="ctr"/>
        <c:lblOffset val="100"/>
        <c:noMultiLvlLbl val="0"/>
      </c:catAx>
      <c:valAx>
        <c:axId val="812372527"/>
        <c:scaling>
          <c:orientation val="minMax"/>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solidFill>
                <a:latin typeface="+mn-lt"/>
                <a:ea typeface="+mn-ea"/>
                <a:cs typeface="+mn-cs"/>
              </a:defRPr>
            </a:pPr>
            <a:endParaRPr lang="en-US"/>
          </a:p>
        </c:txPr>
        <c:crossAx val="8123833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12700" cap="flat" cmpd="sng" algn="ctr">
      <a:solidFill>
        <a:schemeClr val="accent4"/>
      </a:solidFill>
      <a:prstDash val="solid"/>
      <a:miter lim="800000"/>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6">
  <a:schemeClr val="accent3"/>
</cs:colorStyle>
</file>

<file path=ppt/charts/colors2.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3CD6D6-53AD-4822-A09C-3DA3448D4E63}" type="doc">
      <dgm:prSet loTypeId="urn:microsoft.com/office/officeart/2016/7/layout/ChevronBlockProcess" loCatId="process" qsTypeId="urn:microsoft.com/office/officeart/2005/8/quickstyle/simple1" qsCatId="simple" csTypeId="urn:microsoft.com/office/officeart/2005/8/colors/accent3_2" csCatId="accent3" phldr="1"/>
      <dgm:spPr/>
      <dgm:t>
        <a:bodyPr/>
        <a:lstStyle/>
        <a:p>
          <a:endParaRPr lang="en-US"/>
        </a:p>
      </dgm:t>
    </dgm:pt>
    <dgm:pt modelId="{5A18A093-AF35-4BC6-984B-5022D61970CF}">
      <dgm:prSet/>
      <dgm:spPr/>
      <dgm:t>
        <a:bodyPr/>
        <a:lstStyle/>
        <a:p>
          <a:r>
            <a:rPr lang="en-US" dirty="0"/>
            <a:t>DIRECTP_D</a:t>
          </a:r>
        </a:p>
      </dgm:t>
    </dgm:pt>
    <dgm:pt modelId="{7067BEAE-751D-405D-91A6-E74E509DF6AA}" type="parTrans" cxnId="{A4AF024A-76A6-4462-AB1D-65823D8DD80E}">
      <dgm:prSet/>
      <dgm:spPr/>
      <dgm:t>
        <a:bodyPr/>
        <a:lstStyle/>
        <a:p>
          <a:endParaRPr lang="en-US"/>
        </a:p>
      </dgm:t>
    </dgm:pt>
    <dgm:pt modelId="{A17C417A-8EAB-4C18-863E-48817A69E171}" type="sibTrans" cxnId="{A4AF024A-76A6-4462-AB1D-65823D8DD80E}">
      <dgm:prSet/>
      <dgm:spPr/>
      <dgm:t>
        <a:bodyPr/>
        <a:lstStyle/>
        <a:p>
          <a:endParaRPr lang="en-US"/>
        </a:p>
      </dgm:t>
    </dgm:pt>
    <dgm:pt modelId="{8F9A0FD3-6C98-4CCD-8067-45F38428AA33}">
      <dgm:prSet/>
      <dgm:spPr/>
      <dgm:t>
        <a:bodyPr/>
        <a:lstStyle/>
        <a:p>
          <a:r>
            <a:rPr lang="en-US" dirty="0"/>
            <a:t>Average amount of transactions occurs on third-party websites</a:t>
          </a:r>
        </a:p>
      </dgm:t>
    </dgm:pt>
    <dgm:pt modelId="{EE8D861A-E2D4-4654-99F5-9A434DD0E2A9}" type="parTrans" cxnId="{075C4D2A-F180-455F-A75A-1E320CCEC795}">
      <dgm:prSet/>
      <dgm:spPr/>
      <dgm:t>
        <a:bodyPr/>
        <a:lstStyle/>
        <a:p>
          <a:endParaRPr lang="en-US"/>
        </a:p>
      </dgm:t>
    </dgm:pt>
    <dgm:pt modelId="{C55957B3-9BE5-4BDF-8A45-30C0537B0973}" type="sibTrans" cxnId="{075C4D2A-F180-455F-A75A-1E320CCEC795}">
      <dgm:prSet/>
      <dgm:spPr/>
      <dgm:t>
        <a:bodyPr/>
        <a:lstStyle/>
        <a:p>
          <a:endParaRPr lang="en-US"/>
        </a:p>
      </dgm:t>
    </dgm:pt>
    <dgm:pt modelId="{26E741DC-BC23-4C54-BAD3-77D7993AA6E0}">
      <dgm:prSet/>
      <dgm:spPr/>
      <dgm:t>
        <a:bodyPr/>
        <a:lstStyle/>
        <a:p>
          <a:r>
            <a:rPr lang="en-US" dirty="0"/>
            <a:t>Only by a small margin as mean of .48 is closer to 0</a:t>
          </a:r>
        </a:p>
      </dgm:t>
    </dgm:pt>
    <dgm:pt modelId="{56EC24EB-06C6-4396-BDA2-70EA11ADBFAE}" type="parTrans" cxnId="{71730740-C663-4EE8-A612-1C6A0208DED4}">
      <dgm:prSet/>
      <dgm:spPr/>
      <dgm:t>
        <a:bodyPr/>
        <a:lstStyle/>
        <a:p>
          <a:endParaRPr lang="en-US"/>
        </a:p>
      </dgm:t>
    </dgm:pt>
    <dgm:pt modelId="{60B7504F-6FEE-4632-8443-EDDD81C60A09}" type="sibTrans" cxnId="{71730740-C663-4EE8-A612-1C6A0208DED4}">
      <dgm:prSet/>
      <dgm:spPr/>
      <dgm:t>
        <a:bodyPr/>
        <a:lstStyle/>
        <a:p>
          <a:endParaRPr lang="en-US"/>
        </a:p>
      </dgm:t>
    </dgm:pt>
    <dgm:pt modelId="{098A2E98-0799-4CBA-98EF-429361B8B43D}">
      <dgm:prSet/>
      <dgm:spPr/>
      <dgm:t>
        <a:bodyPr/>
        <a:lstStyle/>
        <a:p>
          <a:r>
            <a:rPr lang="en-US" dirty="0"/>
            <a:t>DURATION</a:t>
          </a:r>
        </a:p>
      </dgm:t>
    </dgm:pt>
    <dgm:pt modelId="{DE953999-F1E7-4A8D-B462-D144D9F03F1B}" type="parTrans" cxnId="{BC9CB45E-3489-4010-A789-AE185A2E869C}">
      <dgm:prSet/>
      <dgm:spPr/>
      <dgm:t>
        <a:bodyPr/>
        <a:lstStyle/>
        <a:p>
          <a:endParaRPr lang="en-US"/>
        </a:p>
      </dgm:t>
    </dgm:pt>
    <dgm:pt modelId="{478B130B-7A51-4682-8B32-5B599AB9AC21}" type="sibTrans" cxnId="{BC9CB45E-3489-4010-A789-AE185A2E869C}">
      <dgm:prSet/>
      <dgm:spPr/>
      <dgm:t>
        <a:bodyPr/>
        <a:lstStyle/>
        <a:p>
          <a:endParaRPr lang="en-US"/>
        </a:p>
      </dgm:t>
    </dgm:pt>
    <dgm:pt modelId="{70E7B565-95D4-4278-BBDE-1C049012D133}">
      <dgm:prSet/>
      <dgm:spPr/>
      <dgm:t>
        <a:bodyPr/>
        <a:lstStyle/>
        <a:p>
          <a:r>
            <a:rPr lang="en-US"/>
            <a:t>Average amount of time spent on a website is 25 minutes</a:t>
          </a:r>
        </a:p>
      </dgm:t>
    </dgm:pt>
    <dgm:pt modelId="{1CF21000-35DB-422A-8B03-CF72B48A29BA}" type="parTrans" cxnId="{C1B696C7-DBC8-4605-B72A-3705ADC022D8}">
      <dgm:prSet/>
      <dgm:spPr/>
      <dgm:t>
        <a:bodyPr/>
        <a:lstStyle/>
        <a:p>
          <a:endParaRPr lang="en-US"/>
        </a:p>
      </dgm:t>
    </dgm:pt>
    <dgm:pt modelId="{5CF09978-5C1D-4D78-BB2E-5EFFF276372E}" type="sibTrans" cxnId="{C1B696C7-DBC8-4605-B72A-3705ADC022D8}">
      <dgm:prSet/>
      <dgm:spPr/>
      <dgm:t>
        <a:bodyPr/>
        <a:lstStyle/>
        <a:p>
          <a:endParaRPr lang="en-US"/>
        </a:p>
      </dgm:t>
    </dgm:pt>
    <dgm:pt modelId="{28E146D5-FE62-46D4-880B-4DED722F6942}">
      <dgm:prSet/>
      <dgm:spPr/>
      <dgm:t>
        <a:bodyPr/>
        <a:lstStyle/>
        <a:p>
          <a:r>
            <a:rPr lang="en-US" dirty="0"/>
            <a:t>Longer times may attribute to browsing, selecting a deal, filtering, payment, or idleness</a:t>
          </a:r>
        </a:p>
      </dgm:t>
    </dgm:pt>
    <dgm:pt modelId="{FFD2BBBC-F7C4-4165-8DC3-E129C3DD714F}" type="parTrans" cxnId="{D9285C2F-F62E-4868-A8A2-E16DD566DE72}">
      <dgm:prSet/>
      <dgm:spPr/>
      <dgm:t>
        <a:bodyPr/>
        <a:lstStyle/>
        <a:p>
          <a:endParaRPr lang="en-US"/>
        </a:p>
      </dgm:t>
    </dgm:pt>
    <dgm:pt modelId="{75FE5861-14E1-4643-9CB7-581DA07D85D5}" type="sibTrans" cxnId="{D9285C2F-F62E-4868-A8A2-E16DD566DE72}">
      <dgm:prSet/>
      <dgm:spPr/>
      <dgm:t>
        <a:bodyPr/>
        <a:lstStyle/>
        <a:p>
          <a:endParaRPr lang="en-US"/>
        </a:p>
      </dgm:t>
    </dgm:pt>
    <dgm:pt modelId="{125F4E90-26AA-410E-B833-684CBED9861D}">
      <dgm:prSet/>
      <dgm:spPr/>
      <dgm:t>
        <a:bodyPr/>
        <a:lstStyle/>
        <a:p>
          <a:r>
            <a:rPr lang="en-US" dirty="0"/>
            <a:t>Shorter times may attribute to immediate exit, nothing noteworthy, or even bad website design</a:t>
          </a:r>
        </a:p>
      </dgm:t>
    </dgm:pt>
    <dgm:pt modelId="{112263BD-6219-4953-A391-32C492678B0E}" type="parTrans" cxnId="{4589C809-39E7-4656-AD3C-8DF8DAD48321}">
      <dgm:prSet/>
      <dgm:spPr/>
      <dgm:t>
        <a:bodyPr/>
        <a:lstStyle/>
        <a:p>
          <a:endParaRPr lang="en-US"/>
        </a:p>
      </dgm:t>
    </dgm:pt>
    <dgm:pt modelId="{63F17B92-CA12-43C2-A17F-B31964290980}" type="sibTrans" cxnId="{4589C809-39E7-4656-AD3C-8DF8DAD48321}">
      <dgm:prSet/>
      <dgm:spPr/>
      <dgm:t>
        <a:bodyPr/>
        <a:lstStyle/>
        <a:p>
          <a:endParaRPr lang="en-US"/>
        </a:p>
      </dgm:t>
    </dgm:pt>
    <dgm:pt modelId="{FE375998-C154-48BA-BE64-A79FC4048484}">
      <dgm:prSet/>
      <dgm:spPr/>
      <dgm:t>
        <a:bodyPr/>
        <a:lstStyle/>
        <a:p>
          <a:r>
            <a:rPr lang="en-US" dirty="0"/>
            <a:t>PAGES</a:t>
          </a:r>
        </a:p>
      </dgm:t>
    </dgm:pt>
    <dgm:pt modelId="{1E6AB1B3-2215-4D17-B21B-79A3D93545E3}" type="parTrans" cxnId="{6B035848-BA7A-44AE-9A3C-D12EF5D6A6CB}">
      <dgm:prSet/>
      <dgm:spPr/>
      <dgm:t>
        <a:bodyPr/>
        <a:lstStyle/>
        <a:p>
          <a:endParaRPr lang="en-US"/>
        </a:p>
      </dgm:t>
    </dgm:pt>
    <dgm:pt modelId="{F242A385-0836-436A-8A1A-D2DD369D08F3}" type="sibTrans" cxnId="{6B035848-BA7A-44AE-9A3C-D12EF5D6A6CB}">
      <dgm:prSet/>
      <dgm:spPr/>
      <dgm:t>
        <a:bodyPr/>
        <a:lstStyle/>
        <a:p>
          <a:endParaRPr lang="en-US"/>
        </a:p>
      </dgm:t>
    </dgm:pt>
    <dgm:pt modelId="{A2B0C78C-13C0-423A-8DAF-3F5A5A0CD839}">
      <dgm:prSet/>
      <dgm:spPr/>
      <dgm:t>
        <a:bodyPr/>
        <a:lstStyle/>
        <a:p>
          <a:r>
            <a:rPr lang="en-US" dirty="0"/>
            <a:t>*PAGES_VIEWED</a:t>
          </a:r>
        </a:p>
        <a:p>
          <a:r>
            <a:rPr lang="en-US" dirty="0"/>
            <a:t>Average amount of pages viewed is about 18</a:t>
          </a:r>
        </a:p>
      </dgm:t>
    </dgm:pt>
    <dgm:pt modelId="{857FC0F9-87EA-4670-9D1E-D12A7F58A352}" type="parTrans" cxnId="{A0B0AF44-E607-4164-B295-A32DD02ED7F6}">
      <dgm:prSet/>
      <dgm:spPr/>
      <dgm:t>
        <a:bodyPr/>
        <a:lstStyle/>
        <a:p>
          <a:endParaRPr lang="en-US"/>
        </a:p>
      </dgm:t>
    </dgm:pt>
    <dgm:pt modelId="{000ECEC4-3037-41EB-8D88-CD3784F95074}" type="sibTrans" cxnId="{A0B0AF44-E607-4164-B295-A32DD02ED7F6}">
      <dgm:prSet/>
      <dgm:spPr/>
      <dgm:t>
        <a:bodyPr/>
        <a:lstStyle/>
        <a:p>
          <a:endParaRPr lang="en-US"/>
        </a:p>
      </dgm:t>
    </dgm:pt>
    <dgm:pt modelId="{402138E9-CD25-4CC8-BB8B-C4161FBDA231}">
      <dgm:prSet/>
      <dgm:spPr/>
      <dgm:t>
        <a:bodyPr/>
        <a:lstStyle/>
        <a:p>
          <a:r>
            <a:rPr lang="en-US" dirty="0"/>
            <a:t>Going through different pages to find a good deal</a:t>
          </a:r>
        </a:p>
      </dgm:t>
    </dgm:pt>
    <dgm:pt modelId="{3593E825-A419-49E0-9C8D-236DBECCAB73}" type="parTrans" cxnId="{3FA6F450-046E-4E19-8028-BB944C9EC61B}">
      <dgm:prSet/>
      <dgm:spPr/>
      <dgm:t>
        <a:bodyPr/>
        <a:lstStyle/>
        <a:p>
          <a:endParaRPr lang="en-US"/>
        </a:p>
      </dgm:t>
    </dgm:pt>
    <dgm:pt modelId="{0A9C63A9-3C9E-42D7-858D-CF68A8B8DB3B}" type="sibTrans" cxnId="{3FA6F450-046E-4E19-8028-BB944C9EC61B}">
      <dgm:prSet/>
      <dgm:spPr/>
      <dgm:t>
        <a:bodyPr/>
        <a:lstStyle/>
        <a:p>
          <a:endParaRPr lang="en-US"/>
        </a:p>
      </dgm:t>
    </dgm:pt>
    <dgm:pt modelId="{4EC2D8B5-0EE3-4E67-8FB5-5B9E104B027F}">
      <dgm:prSet/>
      <dgm:spPr/>
      <dgm:t>
        <a:bodyPr/>
        <a:lstStyle/>
        <a:p>
          <a:r>
            <a:rPr lang="en-US" dirty="0"/>
            <a:t>Results would vary based on DURATION, HOUSEHOLD_SIZE, TRANS_FREQ</a:t>
          </a:r>
        </a:p>
      </dgm:t>
    </dgm:pt>
    <dgm:pt modelId="{D09CF8FF-C974-44FE-A115-77573DAD2A0A}" type="parTrans" cxnId="{D9041A95-A927-4DBD-A8DC-FA88C9175D43}">
      <dgm:prSet/>
      <dgm:spPr/>
      <dgm:t>
        <a:bodyPr/>
        <a:lstStyle/>
        <a:p>
          <a:endParaRPr lang="en-US"/>
        </a:p>
      </dgm:t>
    </dgm:pt>
    <dgm:pt modelId="{EFFE0BF8-4DB1-4C26-8DF7-75695DA33D58}" type="sibTrans" cxnId="{D9041A95-A927-4DBD-A8DC-FA88C9175D43}">
      <dgm:prSet/>
      <dgm:spPr/>
      <dgm:t>
        <a:bodyPr/>
        <a:lstStyle/>
        <a:p>
          <a:endParaRPr lang="en-US"/>
        </a:p>
      </dgm:t>
    </dgm:pt>
    <dgm:pt modelId="{3EA72878-FCC5-46F8-BFAE-7F61874A6DD2}">
      <dgm:prSet/>
      <dgm:spPr/>
      <dgm:t>
        <a:bodyPr/>
        <a:lstStyle/>
        <a:p>
          <a:r>
            <a:rPr lang="en-US"/>
            <a:t>Third-party websites = more data to sort through</a:t>
          </a:r>
        </a:p>
      </dgm:t>
    </dgm:pt>
    <dgm:pt modelId="{E6FABE8B-743B-433B-9D1C-EC4994A53242}" type="parTrans" cxnId="{54874F53-B227-45DE-91B1-ADF212C8D3ED}">
      <dgm:prSet/>
      <dgm:spPr/>
      <dgm:t>
        <a:bodyPr/>
        <a:lstStyle/>
        <a:p>
          <a:endParaRPr lang="en-US"/>
        </a:p>
      </dgm:t>
    </dgm:pt>
    <dgm:pt modelId="{76BAF42C-5EC4-409B-8565-2BED53CAE6EE}" type="sibTrans" cxnId="{54874F53-B227-45DE-91B1-ADF212C8D3ED}">
      <dgm:prSet/>
      <dgm:spPr/>
      <dgm:t>
        <a:bodyPr/>
        <a:lstStyle/>
        <a:p>
          <a:endParaRPr lang="en-US"/>
        </a:p>
      </dgm:t>
    </dgm:pt>
    <dgm:pt modelId="{E2C2EFCE-F12B-4880-AC55-CC0693FBE87B}">
      <dgm:prSet/>
      <dgm:spPr/>
      <dgm:t>
        <a:bodyPr/>
        <a:lstStyle/>
        <a:p>
          <a:r>
            <a:rPr lang="en-US" dirty="0"/>
            <a:t>Could attribute to third-parties offering better deals</a:t>
          </a:r>
        </a:p>
      </dgm:t>
    </dgm:pt>
    <dgm:pt modelId="{D72BA640-4FD1-4C70-9F38-ECC39CA0BA19}" type="parTrans" cxnId="{0C9C6CCC-F8C9-4CF0-B3E3-A24E204A83E4}">
      <dgm:prSet/>
      <dgm:spPr/>
      <dgm:t>
        <a:bodyPr/>
        <a:lstStyle/>
        <a:p>
          <a:endParaRPr lang="en-US"/>
        </a:p>
      </dgm:t>
    </dgm:pt>
    <dgm:pt modelId="{5C786E15-4DCE-4522-90E2-B856D116F541}" type="sibTrans" cxnId="{0C9C6CCC-F8C9-4CF0-B3E3-A24E204A83E4}">
      <dgm:prSet/>
      <dgm:spPr/>
      <dgm:t>
        <a:bodyPr/>
        <a:lstStyle/>
        <a:p>
          <a:endParaRPr lang="en-US"/>
        </a:p>
      </dgm:t>
    </dgm:pt>
    <dgm:pt modelId="{A42E276D-7D0B-4959-9165-33CBD11969F8}" type="pres">
      <dgm:prSet presAssocID="{C73CD6D6-53AD-4822-A09C-3DA3448D4E63}" presName="Name0" presStyleCnt="0">
        <dgm:presLayoutVars>
          <dgm:dir/>
          <dgm:animLvl val="lvl"/>
          <dgm:resizeHandles val="exact"/>
        </dgm:presLayoutVars>
      </dgm:prSet>
      <dgm:spPr/>
    </dgm:pt>
    <dgm:pt modelId="{4954B67E-607B-4A95-A2D0-4F486D70CAE0}" type="pres">
      <dgm:prSet presAssocID="{5A18A093-AF35-4BC6-984B-5022D61970CF}" presName="composite" presStyleCnt="0"/>
      <dgm:spPr/>
    </dgm:pt>
    <dgm:pt modelId="{F584851E-D3A5-4C84-87FB-6F52FB88F585}" type="pres">
      <dgm:prSet presAssocID="{5A18A093-AF35-4BC6-984B-5022D61970CF}" presName="parTx" presStyleLbl="alignNode1" presStyleIdx="0" presStyleCnt="3">
        <dgm:presLayoutVars>
          <dgm:chMax val="0"/>
          <dgm:chPref val="0"/>
        </dgm:presLayoutVars>
      </dgm:prSet>
      <dgm:spPr/>
    </dgm:pt>
    <dgm:pt modelId="{F1BA064E-61BC-4C68-AE41-3AC5C9297D1A}" type="pres">
      <dgm:prSet presAssocID="{5A18A093-AF35-4BC6-984B-5022D61970CF}" presName="desTx" presStyleLbl="alignAccFollowNode1" presStyleIdx="0" presStyleCnt="3">
        <dgm:presLayoutVars/>
      </dgm:prSet>
      <dgm:spPr/>
    </dgm:pt>
    <dgm:pt modelId="{5A083A55-D71A-4F1E-B2D3-F6C885A2DEB8}" type="pres">
      <dgm:prSet presAssocID="{A17C417A-8EAB-4C18-863E-48817A69E171}" presName="space" presStyleCnt="0"/>
      <dgm:spPr/>
    </dgm:pt>
    <dgm:pt modelId="{C7243144-0812-463A-BBE5-713EE41C9C08}" type="pres">
      <dgm:prSet presAssocID="{098A2E98-0799-4CBA-98EF-429361B8B43D}" presName="composite" presStyleCnt="0"/>
      <dgm:spPr/>
    </dgm:pt>
    <dgm:pt modelId="{10C2ACCD-3408-4868-89A5-377F443BE605}" type="pres">
      <dgm:prSet presAssocID="{098A2E98-0799-4CBA-98EF-429361B8B43D}" presName="parTx" presStyleLbl="alignNode1" presStyleIdx="1" presStyleCnt="3">
        <dgm:presLayoutVars>
          <dgm:chMax val="0"/>
          <dgm:chPref val="0"/>
        </dgm:presLayoutVars>
      </dgm:prSet>
      <dgm:spPr/>
    </dgm:pt>
    <dgm:pt modelId="{D4EC999C-F5B1-4AD6-AE5F-4EEB20DE862B}" type="pres">
      <dgm:prSet presAssocID="{098A2E98-0799-4CBA-98EF-429361B8B43D}" presName="desTx" presStyleLbl="alignAccFollowNode1" presStyleIdx="1" presStyleCnt="3">
        <dgm:presLayoutVars/>
      </dgm:prSet>
      <dgm:spPr/>
    </dgm:pt>
    <dgm:pt modelId="{E4F14EE6-B1EE-468F-AE8C-1430EB99A89A}" type="pres">
      <dgm:prSet presAssocID="{478B130B-7A51-4682-8B32-5B599AB9AC21}" presName="space" presStyleCnt="0"/>
      <dgm:spPr/>
    </dgm:pt>
    <dgm:pt modelId="{D02B85B9-9913-4D07-84D0-05E83271153A}" type="pres">
      <dgm:prSet presAssocID="{FE375998-C154-48BA-BE64-A79FC4048484}" presName="composite" presStyleCnt="0"/>
      <dgm:spPr/>
    </dgm:pt>
    <dgm:pt modelId="{E217D2C6-B5EF-4B29-996A-95E928A87257}" type="pres">
      <dgm:prSet presAssocID="{FE375998-C154-48BA-BE64-A79FC4048484}" presName="parTx" presStyleLbl="alignNode1" presStyleIdx="2" presStyleCnt="3">
        <dgm:presLayoutVars>
          <dgm:chMax val="0"/>
          <dgm:chPref val="0"/>
        </dgm:presLayoutVars>
      </dgm:prSet>
      <dgm:spPr/>
    </dgm:pt>
    <dgm:pt modelId="{1200765A-74EA-4BCF-8925-38558F418340}" type="pres">
      <dgm:prSet presAssocID="{FE375998-C154-48BA-BE64-A79FC4048484}" presName="desTx" presStyleLbl="alignAccFollowNode1" presStyleIdx="2" presStyleCnt="3">
        <dgm:presLayoutVars/>
      </dgm:prSet>
      <dgm:spPr/>
    </dgm:pt>
  </dgm:ptLst>
  <dgm:cxnLst>
    <dgm:cxn modelId="{5678C601-9D88-414D-88E5-DCCB3BA2C754}" type="presOf" srcId="{FE375998-C154-48BA-BE64-A79FC4048484}" destId="{E217D2C6-B5EF-4B29-996A-95E928A87257}" srcOrd="0" destOrd="0" presId="urn:microsoft.com/office/officeart/2016/7/layout/ChevronBlockProcess"/>
    <dgm:cxn modelId="{17ED2002-DB9C-489E-A915-6C1216BF721A}" type="presOf" srcId="{402138E9-CD25-4CC8-BB8B-C4161FBDA231}" destId="{1200765A-74EA-4BCF-8925-38558F418340}" srcOrd="0" destOrd="1" presId="urn:microsoft.com/office/officeart/2016/7/layout/ChevronBlockProcess"/>
    <dgm:cxn modelId="{28051A03-3B56-4F46-93C4-3160FA81B46A}" type="presOf" srcId="{C73CD6D6-53AD-4822-A09C-3DA3448D4E63}" destId="{A42E276D-7D0B-4959-9165-33CBD11969F8}" srcOrd="0" destOrd="0" presId="urn:microsoft.com/office/officeart/2016/7/layout/ChevronBlockProcess"/>
    <dgm:cxn modelId="{4589C809-39E7-4656-AD3C-8DF8DAD48321}" srcId="{70E7B565-95D4-4278-BBDE-1C049012D133}" destId="{125F4E90-26AA-410E-B833-684CBED9861D}" srcOrd="1" destOrd="0" parTransId="{112263BD-6219-4953-A391-32C492678B0E}" sibTransId="{63F17B92-CA12-43C2-A17F-B31964290980}"/>
    <dgm:cxn modelId="{075C4D2A-F180-455F-A75A-1E320CCEC795}" srcId="{5A18A093-AF35-4BC6-984B-5022D61970CF}" destId="{8F9A0FD3-6C98-4CCD-8067-45F38428AA33}" srcOrd="0" destOrd="0" parTransId="{EE8D861A-E2D4-4654-99F5-9A434DD0E2A9}" sibTransId="{C55957B3-9BE5-4BDF-8A45-30C0537B0973}"/>
    <dgm:cxn modelId="{D9285C2F-F62E-4868-A8A2-E16DD566DE72}" srcId="{70E7B565-95D4-4278-BBDE-1C049012D133}" destId="{28E146D5-FE62-46D4-880B-4DED722F6942}" srcOrd="0" destOrd="0" parTransId="{FFD2BBBC-F7C4-4165-8DC3-E129C3DD714F}" sibTransId="{75FE5861-14E1-4643-9CB7-581DA07D85D5}"/>
    <dgm:cxn modelId="{34F84D31-35A5-4840-A44D-9349988D1BED}" type="presOf" srcId="{28E146D5-FE62-46D4-880B-4DED722F6942}" destId="{D4EC999C-F5B1-4AD6-AE5F-4EEB20DE862B}" srcOrd="0" destOrd="1" presId="urn:microsoft.com/office/officeart/2016/7/layout/ChevronBlockProcess"/>
    <dgm:cxn modelId="{26D17032-C2E5-4DDD-97D5-31611768C7DE}" type="presOf" srcId="{70E7B565-95D4-4278-BBDE-1C049012D133}" destId="{D4EC999C-F5B1-4AD6-AE5F-4EEB20DE862B}" srcOrd="0" destOrd="0" presId="urn:microsoft.com/office/officeart/2016/7/layout/ChevronBlockProcess"/>
    <dgm:cxn modelId="{D5B30C39-955B-4A0D-881E-123F4743E7CF}" type="presOf" srcId="{A2B0C78C-13C0-423A-8DAF-3F5A5A0CD839}" destId="{1200765A-74EA-4BCF-8925-38558F418340}" srcOrd="0" destOrd="0" presId="urn:microsoft.com/office/officeart/2016/7/layout/ChevronBlockProcess"/>
    <dgm:cxn modelId="{2CFE683E-E92F-4AC0-97C5-C20DAD2F5DEE}" type="presOf" srcId="{E2C2EFCE-F12B-4880-AC55-CC0693FBE87B}" destId="{F1BA064E-61BC-4C68-AE41-3AC5C9297D1A}" srcOrd="0" destOrd="2" presId="urn:microsoft.com/office/officeart/2016/7/layout/ChevronBlockProcess"/>
    <dgm:cxn modelId="{71730740-C663-4EE8-A612-1C6A0208DED4}" srcId="{8F9A0FD3-6C98-4CCD-8067-45F38428AA33}" destId="{26E741DC-BC23-4C54-BAD3-77D7993AA6E0}" srcOrd="0" destOrd="0" parTransId="{56EC24EB-06C6-4396-BDA2-70EA11ADBFAE}" sibTransId="{60B7504F-6FEE-4632-8443-EDDD81C60A09}"/>
    <dgm:cxn modelId="{BC9CB45E-3489-4010-A789-AE185A2E869C}" srcId="{C73CD6D6-53AD-4822-A09C-3DA3448D4E63}" destId="{098A2E98-0799-4CBA-98EF-429361B8B43D}" srcOrd="1" destOrd="0" parTransId="{DE953999-F1E7-4A8D-B462-D144D9F03F1B}" sibTransId="{478B130B-7A51-4682-8B32-5B599AB9AC21}"/>
    <dgm:cxn modelId="{A0B0AF44-E607-4164-B295-A32DD02ED7F6}" srcId="{FE375998-C154-48BA-BE64-A79FC4048484}" destId="{A2B0C78C-13C0-423A-8DAF-3F5A5A0CD839}" srcOrd="0" destOrd="0" parTransId="{857FC0F9-87EA-4670-9D1E-D12A7F58A352}" sibTransId="{000ECEC4-3037-41EB-8D88-CD3784F95074}"/>
    <dgm:cxn modelId="{9577F445-4280-49C1-8189-3EA78B12918A}" type="presOf" srcId="{3EA72878-FCC5-46F8-BFAE-7F61874A6DD2}" destId="{1200765A-74EA-4BCF-8925-38558F418340}" srcOrd="0" destOrd="3" presId="urn:microsoft.com/office/officeart/2016/7/layout/ChevronBlockProcess"/>
    <dgm:cxn modelId="{6B035848-BA7A-44AE-9A3C-D12EF5D6A6CB}" srcId="{C73CD6D6-53AD-4822-A09C-3DA3448D4E63}" destId="{FE375998-C154-48BA-BE64-A79FC4048484}" srcOrd="2" destOrd="0" parTransId="{1E6AB1B3-2215-4D17-B21B-79A3D93545E3}" sibTransId="{F242A385-0836-436A-8A1A-D2DD369D08F3}"/>
    <dgm:cxn modelId="{8F90A869-8F42-4F1C-B47C-CE858D72800B}" type="presOf" srcId="{125F4E90-26AA-410E-B833-684CBED9861D}" destId="{D4EC999C-F5B1-4AD6-AE5F-4EEB20DE862B}" srcOrd="0" destOrd="2" presId="urn:microsoft.com/office/officeart/2016/7/layout/ChevronBlockProcess"/>
    <dgm:cxn modelId="{A4AF024A-76A6-4462-AB1D-65823D8DD80E}" srcId="{C73CD6D6-53AD-4822-A09C-3DA3448D4E63}" destId="{5A18A093-AF35-4BC6-984B-5022D61970CF}" srcOrd="0" destOrd="0" parTransId="{7067BEAE-751D-405D-91A6-E74E509DF6AA}" sibTransId="{A17C417A-8EAB-4C18-863E-48817A69E171}"/>
    <dgm:cxn modelId="{628D184D-2E0E-45AE-A6B2-82F31CFCC55F}" type="presOf" srcId="{4EC2D8B5-0EE3-4E67-8FB5-5B9E104B027F}" destId="{1200765A-74EA-4BCF-8925-38558F418340}" srcOrd="0" destOrd="2" presId="urn:microsoft.com/office/officeart/2016/7/layout/ChevronBlockProcess"/>
    <dgm:cxn modelId="{71AE5A6F-1566-47D0-8A8F-31472C64136D}" type="presOf" srcId="{098A2E98-0799-4CBA-98EF-429361B8B43D}" destId="{10C2ACCD-3408-4868-89A5-377F443BE605}" srcOrd="0" destOrd="0" presId="urn:microsoft.com/office/officeart/2016/7/layout/ChevronBlockProcess"/>
    <dgm:cxn modelId="{3FA6F450-046E-4E19-8028-BB944C9EC61B}" srcId="{A2B0C78C-13C0-423A-8DAF-3F5A5A0CD839}" destId="{402138E9-CD25-4CC8-BB8B-C4161FBDA231}" srcOrd="0" destOrd="0" parTransId="{3593E825-A419-49E0-9C8D-236DBECCAB73}" sibTransId="{0A9C63A9-3C9E-42D7-858D-CF68A8B8DB3B}"/>
    <dgm:cxn modelId="{54874F53-B227-45DE-91B1-ADF212C8D3ED}" srcId="{A2B0C78C-13C0-423A-8DAF-3F5A5A0CD839}" destId="{3EA72878-FCC5-46F8-BFAE-7F61874A6DD2}" srcOrd="2" destOrd="0" parTransId="{E6FABE8B-743B-433B-9D1C-EC4994A53242}" sibTransId="{76BAF42C-5EC4-409B-8565-2BED53CAE6EE}"/>
    <dgm:cxn modelId="{D9041A95-A927-4DBD-A8DC-FA88C9175D43}" srcId="{A2B0C78C-13C0-423A-8DAF-3F5A5A0CD839}" destId="{4EC2D8B5-0EE3-4E67-8FB5-5B9E104B027F}" srcOrd="1" destOrd="0" parTransId="{D09CF8FF-C974-44FE-A115-77573DAD2A0A}" sibTransId="{EFFE0BF8-4DB1-4C26-8DF7-75695DA33D58}"/>
    <dgm:cxn modelId="{F544E29C-B47D-4384-9479-B266F1AB1939}" type="presOf" srcId="{8F9A0FD3-6C98-4CCD-8067-45F38428AA33}" destId="{F1BA064E-61BC-4C68-AE41-3AC5C9297D1A}" srcOrd="0" destOrd="0" presId="urn:microsoft.com/office/officeart/2016/7/layout/ChevronBlockProcess"/>
    <dgm:cxn modelId="{C1B696C7-DBC8-4605-B72A-3705ADC022D8}" srcId="{098A2E98-0799-4CBA-98EF-429361B8B43D}" destId="{70E7B565-95D4-4278-BBDE-1C049012D133}" srcOrd="0" destOrd="0" parTransId="{1CF21000-35DB-422A-8B03-CF72B48A29BA}" sibTransId="{5CF09978-5C1D-4D78-BB2E-5EFFF276372E}"/>
    <dgm:cxn modelId="{0C9C6CCC-F8C9-4CF0-B3E3-A24E204A83E4}" srcId="{8F9A0FD3-6C98-4CCD-8067-45F38428AA33}" destId="{E2C2EFCE-F12B-4880-AC55-CC0693FBE87B}" srcOrd="1" destOrd="0" parTransId="{D72BA640-4FD1-4C70-9F38-ECC39CA0BA19}" sibTransId="{5C786E15-4DCE-4522-90E2-B856D116F541}"/>
    <dgm:cxn modelId="{994BEBD2-2630-49FD-8FFC-4F026CA681E0}" type="presOf" srcId="{26E741DC-BC23-4C54-BAD3-77D7993AA6E0}" destId="{F1BA064E-61BC-4C68-AE41-3AC5C9297D1A}" srcOrd="0" destOrd="1" presId="urn:microsoft.com/office/officeart/2016/7/layout/ChevronBlockProcess"/>
    <dgm:cxn modelId="{493690DE-D414-405C-AFE4-0E5A2E64ECEC}" type="presOf" srcId="{5A18A093-AF35-4BC6-984B-5022D61970CF}" destId="{F584851E-D3A5-4C84-87FB-6F52FB88F585}" srcOrd="0" destOrd="0" presId="urn:microsoft.com/office/officeart/2016/7/layout/ChevronBlockProcess"/>
    <dgm:cxn modelId="{DA0FA276-E0E2-4BBD-B260-7C7A1DFC8051}" type="presParOf" srcId="{A42E276D-7D0B-4959-9165-33CBD11969F8}" destId="{4954B67E-607B-4A95-A2D0-4F486D70CAE0}" srcOrd="0" destOrd="0" presId="urn:microsoft.com/office/officeart/2016/7/layout/ChevronBlockProcess"/>
    <dgm:cxn modelId="{D7658547-D0AB-4713-95F2-4E850418EE7A}" type="presParOf" srcId="{4954B67E-607B-4A95-A2D0-4F486D70CAE0}" destId="{F584851E-D3A5-4C84-87FB-6F52FB88F585}" srcOrd="0" destOrd="0" presId="urn:microsoft.com/office/officeart/2016/7/layout/ChevronBlockProcess"/>
    <dgm:cxn modelId="{8EC5138B-208C-483D-A02D-49B1BE075C7C}" type="presParOf" srcId="{4954B67E-607B-4A95-A2D0-4F486D70CAE0}" destId="{F1BA064E-61BC-4C68-AE41-3AC5C9297D1A}" srcOrd="1" destOrd="0" presId="urn:microsoft.com/office/officeart/2016/7/layout/ChevronBlockProcess"/>
    <dgm:cxn modelId="{FBFC5FC7-E832-4D37-A556-55626B112C6B}" type="presParOf" srcId="{A42E276D-7D0B-4959-9165-33CBD11969F8}" destId="{5A083A55-D71A-4F1E-B2D3-F6C885A2DEB8}" srcOrd="1" destOrd="0" presId="urn:microsoft.com/office/officeart/2016/7/layout/ChevronBlockProcess"/>
    <dgm:cxn modelId="{172C90BE-665C-41F8-80AC-1029D7934705}" type="presParOf" srcId="{A42E276D-7D0B-4959-9165-33CBD11969F8}" destId="{C7243144-0812-463A-BBE5-713EE41C9C08}" srcOrd="2" destOrd="0" presId="urn:microsoft.com/office/officeart/2016/7/layout/ChevronBlockProcess"/>
    <dgm:cxn modelId="{909DA588-1114-46F2-986F-27A899380612}" type="presParOf" srcId="{C7243144-0812-463A-BBE5-713EE41C9C08}" destId="{10C2ACCD-3408-4868-89A5-377F443BE605}" srcOrd="0" destOrd="0" presId="urn:microsoft.com/office/officeart/2016/7/layout/ChevronBlockProcess"/>
    <dgm:cxn modelId="{B8AADE8E-6794-4AC7-BB53-9F61CE4967C9}" type="presParOf" srcId="{C7243144-0812-463A-BBE5-713EE41C9C08}" destId="{D4EC999C-F5B1-4AD6-AE5F-4EEB20DE862B}" srcOrd="1" destOrd="0" presId="urn:microsoft.com/office/officeart/2016/7/layout/ChevronBlockProcess"/>
    <dgm:cxn modelId="{DEF55CB1-E089-4904-AB48-8DB94F5399D2}" type="presParOf" srcId="{A42E276D-7D0B-4959-9165-33CBD11969F8}" destId="{E4F14EE6-B1EE-468F-AE8C-1430EB99A89A}" srcOrd="3" destOrd="0" presId="urn:microsoft.com/office/officeart/2016/7/layout/ChevronBlockProcess"/>
    <dgm:cxn modelId="{E988C71C-1430-48F1-9B68-16C438342EFD}" type="presParOf" srcId="{A42E276D-7D0B-4959-9165-33CBD11969F8}" destId="{D02B85B9-9913-4D07-84D0-05E83271153A}" srcOrd="4" destOrd="0" presId="urn:microsoft.com/office/officeart/2016/7/layout/ChevronBlockProcess"/>
    <dgm:cxn modelId="{43407868-AC55-4A9B-AFB7-2F19E6531FDF}" type="presParOf" srcId="{D02B85B9-9913-4D07-84D0-05E83271153A}" destId="{E217D2C6-B5EF-4B29-996A-95E928A87257}" srcOrd="0" destOrd="0" presId="urn:microsoft.com/office/officeart/2016/7/layout/ChevronBlockProcess"/>
    <dgm:cxn modelId="{2DF44D22-3BE6-4662-BC1C-3F684BFF53B1}" type="presParOf" srcId="{D02B85B9-9913-4D07-84D0-05E83271153A}" destId="{1200765A-74EA-4BCF-8925-38558F418340}" srcOrd="1" destOrd="0" presId="urn:microsoft.com/office/officeart/2016/7/layout/ChevronBlock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FD29B8F-49DD-4A1A-8477-6B05BA206599}" type="doc">
      <dgm:prSet loTypeId="urn:microsoft.com/office/officeart/2005/8/layout/vList2" loCatId="list" qsTypeId="urn:microsoft.com/office/officeart/2005/8/quickstyle/simple1" qsCatId="simple" csTypeId="urn:microsoft.com/office/officeart/2005/8/colors/accent4_2" csCatId="accent4"/>
      <dgm:spPr/>
      <dgm:t>
        <a:bodyPr/>
        <a:lstStyle/>
        <a:p>
          <a:endParaRPr lang="en-US"/>
        </a:p>
      </dgm:t>
    </dgm:pt>
    <dgm:pt modelId="{7F3F774E-5C59-41C9-AB15-DAC88E6F48E9}">
      <dgm:prSet/>
      <dgm:spPr/>
      <dgm:t>
        <a:bodyPr/>
        <a:lstStyle/>
        <a:p>
          <a:r>
            <a:rPr lang="en-US" dirty="0"/>
            <a:t>As number of PAGES_VIEWED in a website increase, DURATION increase</a:t>
          </a:r>
        </a:p>
      </dgm:t>
    </dgm:pt>
    <dgm:pt modelId="{75C84752-728F-4E4B-B197-21417E4D3FD6}" type="parTrans" cxnId="{025A87AC-B334-40BC-9820-060AF8EC5FF5}">
      <dgm:prSet/>
      <dgm:spPr/>
      <dgm:t>
        <a:bodyPr/>
        <a:lstStyle/>
        <a:p>
          <a:endParaRPr lang="en-US"/>
        </a:p>
      </dgm:t>
    </dgm:pt>
    <dgm:pt modelId="{81FFAD8D-42B3-41CB-AF61-EB2D8AB2B966}" type="sibTrans" cxnId="{025A87AC-B334-40BC-9820-060AF8EC5FF5}">
      <dgm:prSet/>
      <dgm:spPr/>
      <dgm:t>
        <a:bodyPr/>
        <a:lstStyle/>
        <a:p>
          <a:endParaRPr lang="en-US"/>
        </a:p>
      </dgm:t>
    </dgm:pt>
    <dgm:pt modelId="{9804D4F5-CB56-4150-9FEF-4936A8249A2C}">
      <dgm:prSet/>
      <dgm:spPr/>
      <dgm:t>
        <a:bodyPr/>
        <a:lstStyle/>
        <a:p>
          <a:r>
            <a:rPr lang="en-US" dirty="0"/>
            <a:t>Volume concentrates between 100 minutes and 70 pages viewed</a:t>
          </a:r>
        </a:p>
      </dgm:t>
    </dgm:pt>
    <dgm:pt modelId="{B4F023C9-A026-44B0-95F0-0573C8286B1E}" type="parTrans" cxnId="{66F67C17-1779-4D38-8470-410673744E75}">
      <dgm:prSet/>
      <dgm:spPr/>
      <dgm:t>
        <a:bodyPr/>
        <a:lstStyle/>
        <a:p>
          <a:endParaRPr lang="en-US"/>
        </a:p>
      </dgm:t>
    </dgm:pt>
    <dgm:pt modelId="{7EE64259-F214-4B43-A9DB-F9E0324719FC}" type="sibTrans" cxnId="{66F67C17-1779-4D38-8470-410673744E75}">
      <dgm:prSet/>
      <dgm:spPr/>
      <dgm:t>
        <a:bodyPr/>
        <a:lstStyle/>
        <a:p>
          <a:endParaRPr lang="en-US"/>
        </a:p>
      </dgm:t>
    </dgm:pt>
    <dgm:pt modelId="{744FA827-305E-4292-A58A-5CD6C3F7714E}">
      <dgm:prSet/>
      <dgm:spPr/>
      <dgm:t>
        <a:bodyPr/>
        <a:lstStyle/>
        <a:p>
          <a:r>
            <a:rPr lang="en-US" i="1"/>
            <a:t>Interpretation</a:t>
          </a:r>
          <a:endParaRPr lang="en-US"/>
        </a:p>
      </dgm:t>
    </dgm:pt>
    <dgm:pt modelId="{6AD75C94-8453-4B54-805C-8AC0AD7F4DA4}" type="parTrans" cxnId="{462A5081-C7FD-4EB8-9B98-4C2BF5F62C0F}">
      <dgm:prSet/>
      <dgm:spPr/>
      <dgm:t>
        <a:bodyPr/>
        <a:lstStyle/>
        <a:p>
          <a:endParaRPr lang="en-US"/>
        </a:p>
      </dgm:t>
    </dgm:pt>
    <dgm:pt modelId="{D7A893B8-EF1F-4A3B-9708-00D7C53E7BC1}" type="sibTrans" cxnId="{462A5081-C7FD-4EB8-9B98-4C2BF5F62C0F}">
      <dgm:prSet/>
      <dgm:spPr/>
      <dgm:t>
        <a:bodyPr/>
        <a:lstStyle/>
        <a:p>
          <a:endParaRPr lang="en-US"/>
        </a:p>
      </dgm:t>
    </dgm:pt>
    <dgm:pt modelId="{8506F4A7-4AF1-410B-A6D1-4D0E5A400BC5}">
      <dgm:prSet custT="1"/>
      <dgm:spPr/>
      <dgm:t>
        <a:bodyPr/>
        <a:lstStyle/>
        <a:p>
          <a:r>
            <a:rPr lang="en-US" sz="1600" dirty="0"/>
            <a:t>Users going through multiple pages before deciding on a hotel to book</a:t>
          </a:r>
        </a:p>
      </dgm:t>
    </dgm:pt>
    <dgm:pt modelId="{5E1A6624-6891-44F4-9E0B-D12A56748398}" type="parTrans" cxnId="{0285778C-DAB2-41E4-9485-4E022E7A5A56}">
      <dgm:prSet/>
      <dgm:spPr/>
      <dgm:t>
        <a:bodyPr/>
        <a:lstStyle/>
        <a:p>
          <a:endParaRPr lang="en-US"/>
        </a:p>
      </dgm:t>
    </dgm:pt>
    <dgm:pt modelId="{346EFD3D-4ADF-42BD-A585-230B168FDA13}" type="sibTrans" cxnId="{0285778C-DAB2-41E4-9485-4E022E7A5A56}">
      <dgm:prSet/>
      <dgm:spPr/>
      <dgm:t>
        <a:bodyPr/>
        <a:lstStyle/>
        <a:p>
          <a:endParaRPr lang="en-US"/>
        </a:p>
      </dgm:t>
    </dgm:pt>
    <dgm:pt modelId="{2D355DDB-8FB5-4E88-AA1F-41A8B733F9F1}">
      <dgm:prSet custT="1"/>
      <dgm:spPr/>
      <dgm:t>
        <a:bodyPr/>
        <a:lstStyle/>
        <a:p>
          <a:r>
            <a:rPr lang="en-US" sz="1600" dirty="0"/>
            <a:t>Users spending less time while looking for locations that suit their needs</a:t>
          </a:r>
        </a:p>
      </dgm:t>
    </dgm:pt>
    <dgm:pt modelId="{FB4A71A6-B246-4E56-A4A5-9508B7E5CFBB}" type="parTrans" cxnId="{397CC01D-7AAA-4D7D-A19C-C4A04D928790}">
      <dgm:prSet/>
      <dgm:spPr/>
      <dgm:t>
        <a:bodyPr/>
        <a:lstStyle/>
        <a:p>
          <a:endParaRPr lang="en-US"/>
        </a:p>
      </dgm:t>
    </dgm:pt>
    <dgm:pt modelId="{7EA80BCC-7FFD-4116-9653-CF0D0891A905}" type="sibTrans" cxnId="{397CC01D-7AAA-4D7D-A19C-C4A04D928790}">
      <dgm:prSet/>
      <dgm:spPr/>
      <dgm:t>
        <a:bodyPr/>
        <a:lstStyle/>
        <a:p>
          <a:endParaRPr lang="en-US"/>
        </a:p>
      </dgm:t>
    </dgm:pt>
    <dgm:pt modelId="{6AF6A03F-F16D-4AE8-B4B3-4A5ADE5BAA82}">
      <dgm:prSet custT="1"/>
      <dgm:spPr/>
      <dgm:t>
        <a:bodyPr/>
        <a:lstStyle/>
        <a:p>
          <a:r>
            <a:rPr lang="en-US" sz="1600" dirty="0"/>
            <a:t>Longer time can also attribute to checkout and payment process</a:t>
          </a:r>
        </a:p>
      </dgm:t>
    </dgm:pt>
    <dgm:pt modelId="{1A1A156A-2F74-4677-819C-8D3756CF8276}" type="parTrans" cxnId="{7412C248-0AE9-43E0-902A-72F6AC7C1108}">
      <dgm:prSet/>
      <dgm:spPr/>
      <dgm:t>
        <a:bodyPr/>
        <a:lstStyle/>
        <a:p>
          <a:endParaRPr lang="en-US"/>
        </a:p>
      </dgm:t>
    </dgm:pt>
    <dgm:pt modelId="{2B76BA38-D630-4562-91C5-90B63B4DDE48}" type="sibTrans" cxnId="{7412C248-0AE9-43E0-902A-72F6AC7C1108}">
      <dgm:prSet/>
      <dgm:spPr/>
      <dgm:t>
        <a:bodyPr/>
        <a:lstStyle/>
        <a:p>
          <a:endParaRPr lang="en-US"/>
        </a:p>
      </dgm:t>
    </dgm:pt>
    <dgm:pt modelId="{5BF23113-8C3E-40F3-AB89-63C3060EEC9D}" type="pres">
      <dgm:prSet presAssocID="{EFD29B8F-49DD-4A1A-8477-6B05BA206599}" presName="linear" presStyleCnt="0">
        <dgm:presLayoutVars>
          <dgm:animLvl val="lvl"/>
          <dgm:resizeHandles val="exact"/>
        </dgm:presLayoutVars>
      </dgm:prSet>
      <dgm:spPr/>
    </dgm:pt>
    <dgm:pt modelId="{A55FCF34-3E88-4832-9219-F841770F1812}" type="pres">
      <dgm:prSet presAssocID="{7F3F774E-5C59-41C9-AB15-DAC88E6F48E9}" presName="parentText" presStyleLbl="node1" presStyleIdx="0" presStyleCnt="3">
        <dgm:presLayoutVars>
          <dgm:chMax val="0"/>
          <dgm:bulletEnabled val="1"/>
        </dgm:presLayoutVars>
      </dgm:prSet>
      <dgm:spPr/>
    </dgm:pt>
    <dgm:pt modelId="{F45E82EA-519D-4DDA-9D2A-6C805B6DC23D}" type="pres">
      <dgm:prSet presAssocID="{81FFAD8D-42B3-41CB-AF61-EB2D8AB2B966}" presName="spacer" presStyleCnt="0"/>
      <dgm:spPr/>
    </dgm:pt>
    <dgm:pt modelId="{EC799877-FFF1-42BD-8DFA-C0A4D1C7585B}" type="pres">
      <dgm:prSet presAssocID="{9804D4F5-CB56-4150-9FEF-4936A8249A2C}" presName="parentText" presStyleLbl="node1" presStyleIdx="1" presStyleCnt="3">
        <dgm:presLayoutVars>
          <dgm:chMax val="0"/>
          <dgm:bulletEnabled val="1"/>
        </dgm:presLayoutVars>
      </dgm:prSet>
      <dgm:spPr/>
    </dgm:pt>
    <dgm:pt modelId="{41ED1A09-C448-4B0E-A002-930CB626C458}" type="pres">
      <dgm:prSet presAssocID="{7EE64259-F214-4B43-A9DB-F9E0324719FC}" presName="spacer" presStyleCnt="0"/>
      <dgm:spPr/>
    </dgm:pt>
    <dgm:pt modelId="{1FE4DE0A-4A9E-4D68-90DE-3C2E2A8FA7D8}" type="pres">
      <dgm:prSet presAssocID="{744FA827-305E-4292-A58A-5CD6C3F7714E}" presName="parentText" presStyleLbl="node1" presStyleIdx="2" presStyleCnt="3">
        <dgm:presLayoutVars>
          <dgm:chMax val="0"/>
          <dgm:bulletEnabled val="1"/>
        </dgm:presLayoutVars>
      </dgm:prSet>
      <dgm:spPr/>
    </dgm:pt>
    <dgm:pt modelId="{F96F115E-B5A3-4CCF-BB9C-BE190A943B7D}" type="pres">
      <dgm:prSet presAssocID="{744FA827-305E-4292-A58A-5CD6C3F7714E}" presName="childText" presStyleLbl="revTx" presStyleIdx="0" presStyleCnt="1">
        <dgm:presLayoutVars>
          <dgm:bulletEnabled val="1"/>
        </dgm:presLayoutVars>
      </dgm:prSet>
      <dgm:spPr/>
    </dgm:pt>
  </dgm:ptLst>
  <dgm:cxnLst>
    <dgm:cxn modelId="{4900E00C-9179-4768-90E2-42D8551A0877}" type="presOf" srcId="{8506F4A7-4AF1-410B-A6D1-4D0E5A400BC5}" destId="{F96F115E-B5A3-4CCF-BB9C-BE190A943B7D}" srcOrd="0" destOrd="0" presId="urn:microsoft.com/office/officeart/2005/8/layout/vList2"/>
    <dgm:cxn modelId="{AC537A17-E1A6-4A37-948F-5845EB72EB0D}" type="presOf" srcId="{2D355DDB-8FB5-4E88-AA1F-41A8B733F9F1}" destId="{F96F115E-B5A3-4CCF-BB9C-BE190A943B7D}" srcOrd="0" destOrd="1" presId="urn:microsoft.com/office/officeart/2005/8/layout/vList2"/>
    <dgm:cxn modelId="{66F67C17-1779-4D38-8470-410673744E75}" srcId="{EFD29B8F-49DD-4A1A-8477-6B05BA206599}" destId="{9804D4F5-CB56-4150-9FEF-4936A8249A2C}" srcOrd="1" destOrd="0" parTransId="{B4F023C9-A026-44B0-95F0-0573C8286B1E}" sibTransId="{7EE64259-F214-4B43-A9DB-F9E0324719FC}"/>
    <dgm:cxn modelId="{397CC01D-7AAA-4D7D-A19C-C4A04D928790}" srcId="{744FA827-305E-4292-A58A-5CD6C3F7714E}" destId="{2D355DDB-8FB5-4E88-AA1F-41A8B733F9F1}" srcOrd="1" destOrd="0" parTransId="{FB4A71A6-B246-4E56-A4A5-9508B7E5CFBB}" sibTransId="{7EA80BCC-7FFD-4116-9653-CF0D0891A905}"/>
    <dgm:cxn modelId="{F380E629-0195-4D44-A7EE-A60D0A749E88}" type="presOf" srcId="{6AF6A03F-F16D-4AE8-B4B3-4A5ADE5BAA82}" destId="{F96F115E-B5A3-4CCF-BB9C-BE190A943B7D}" srcOrd="0" destOrd="2" presId="urn:microsoft.com/office/officeart/2005/8/layout/vList2"/>
    <dgm:cxn modelId="{D054705F-EE37-4E09-BD35-E7537AE35911}" type="presOf" srcId="{9804D4F5-CB56-4150-9FEF-4936A8249A2C}" destId="{EC799877-FFF1-42BD-8DFA-C0A4D1C7585B}" srcOrd="0" destOrd="0" presId="urn:microsoft.com/office/officeart/2005/8/layout/vList2"/>
    <dgm:cxn modelId="{9DAF6363-8EE5-434F-9669-E67C0BFC00C2}" type="presOf" srcId="{744FA827-305E-4292-A58A-5CD6C3F7714E}" destId="{1FE4DE0A-4A9E-4D68-90DE-3C2E2A8FA7D8}" srcOrd="0" destOrd="0" presId="urn:microsoft.com/office/officeart/2005/8/layout/vList2"/>
    <dgm:cxn modelId="{7412C248-0AE9-43E0-902A-72F6AC7C1108}" srcId="{744FA827-305E-4292-A58A-5CD6C3F7714E}" destId="{6AF6A03F-F16D-4AE8-B4B3-4A5ADE5BAA82}" srcOrd="2" destOrd="0" parTransId="{1A1A156A-2F74-4677-819C-8D3756CF8276}" sibTransId="{2B76BA38-D630-4562-91C5-90B63B4DDE48}"/>
    <dgm:cxn modelId="{462A5081-C7FD-4EB8-9B98-4C2BF5F62C0F}" srcId="{EFD29B8F-49DD-4A1A-8477-6B05BA206599}" destId="{744FA827-305E-4292-A58A-5CD6C3F7714E}" srcOrd="2" destOrd="0" parTransId="{6AD75C94-8453-4B54-805C-8AC0AD7F4DA4}" sibTransId="{D7A893B8-EF1F-4A3B-9708-00D7C53E7BC1}"/>
    <dgm:cxn modelId="{A062CA86-B06A-43A8-A3B6-80F59C376D77}" type="presOf" srcId="{7F3F774E-5C59-41C9-AB15-DAC88E6F48E9}" destId="{A55FCF34-3E88-4832-9219-F841770F1812}" srcOrd="0" destOrd="0" presId="urn:microsoft.com/office/officeart/2005/8/layout/vList2"/>
    <dgm:cxn modelId="{0285778C-DAB2-41E4-9485-4E022E7A5A56}" srcId="{744FA827-305E-4292-A58A-5CD6C3F7714E}" destId="{8506F4A7-4AF1-410B-A6D1-4D0E5A400BC5}" srcOrd="0" destOrd="0" parTransId="{5E1A6624-6891-44F4-9E0B-D12A56748398}" sibTransId="{346EFD3D-4ADF-42BD-A585-230B168FDA13}"/>
    <dgm:cxn modelId="{FF280796-861E-4939-8A41-F79961AE4C31}" type="presOf" srcId="{EFD29B8F-49DD-4A1A-8477-6B05BA206599}" destId="{5BF23113-8C3E-40F3-AB89-63C3060EEC9D}" srcOrd="0" destOrd="0" presId="urn:microsoft.com/office/officeart/2005/8/layout/vList2"/>
    <dgm:cxn modelId="{025A87AC-B334-40BC-9820-060AF8EC5FF5}" srcId="{EFD29B8F-49DD-4A1A-8477-6B05BA206599}" destId="{7F3F774E-5C59-41C9-AB15-DAC88E6F48E9}" srcOrd="0" destOrd="0" parTransId="{75C84752-728F-4E4B-B197-21417E4D3FD6}" sibTransId="{81FFAD8D-42B3-41CB-AF61-EB2D8AB2B966}"/>
    <dgm:cxn modelId="{536C9934-D86D-411D-9E2D-A8FED4CB92FA}" type="presParOf" srcId="{5BF23113-8C3E-40F3-AB89-63C3060EEC9D}" destId="{A55FCF34-3E88-4832-9219-F841770F1812}" srcOrd="0" destOrd="0" presId="urn:microsoft.com/office/officeart/2005/8/layout/vList2"/>
    <dgm:cxn modelId="{36A9A71A-03A1-469D-B175-F62A0908C0D6}" type="presParOf" srcId="{5BF23113-8C3E-40F3-AB89-63C3060EEC9D}" destId="{F45E82EA-519D-4DDA-9D2A-6C805B6DC23D}" srcOrd="1" destOrd="0" presId="urn:microsoft.com/office/officeart/2005/8/layout/vList2"/>
    <dgm:cxn modelId="{7D61963B-A3E1-4FF6-88B9-CA87DC69DE78}" type="presParOf" srcId="{5BF23113-8C3E-40F3-AB89-63C3060EEC9D}" destId="{EC799877-FFF1-42BD-8DFA-C0A4D1C7585B}" srcOrd="2" destOrd="0" presId="urn:microsoft.com/office/officeart/2005/8/layout/vList2"/>
    <dgm:cxn modelId="{3412BBFB-8EBE-464A-B9B8-2DDD9BFC8490}" type="presParOf" srcId="{5BF23113-8C3E-40F3-AB89-63C3060EEC9D}" destId="{41ED1A09-C448-4B0E-A002-930CB626C458}" srcOrd="3" destOrd="0" presId="urn:microsoft.com/office/officeart/2005/8/layout/vList2"/>
    <dgm:cxn modelId="{094CC450-5B95-4F2F-B624-645AD1C8114E}" type="presParOf" srcId="{5BF23113-8C3E-40F3-AB89-63C3060EEC9D}" destId="{1FE4DE0A-4A9E-4D68-90DE-3C2E2A8FA7D8}" srcOrd="4" destOrd="0" presId="urn:microsoft.com/office/officeart/2005/8/layout/vList2"/>
    <dgm:cxn modelId="{9737A659-EE05-4BE7-B507-8220435BA67D}" type="presParOf" srcId="{5BF23113-8C3E-40F3-AB89-63C3060EEC9D}" destId="{F96F115E-B5A3-4CCF-BB9C-BE190A943B7D}" srcOrd="5"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84851E-D3A5-4C84-87FB-6F52FB88F585}">
      <dsp:nvSpPr>
        <dsp:cNvPr id="0" name=""/>
        <dsp:cNvSpPr/>
      </dsp:nvSpPr>
      <dsp:spPr>
        <a:xfrm>
          <a:off x="5258" y="286310"/>
          <a:ext cx="2081140" cy="624342"/>
        </a:xfrm>
        <a:prstGeom prst="chevron">
          <a:avLst>
            <a:gd name="adj" fmla="val 30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089" tIns="77089" rIns="77089" bIns="77089" numCol="1" spcCol="1270" anchor="ctr" anchorCtr="0">
          <a:noAutofit/>
        </a:bodyPr>
        <a:lstStyle/>
        <a:p>
          <a:pPr marL="0" lvl="0" indent="0" algn="ctr" defTabSz="1111250">
            <a:lnSpc>
              <a:spcPct val="90000"/>
            </a:lnSpc>
            <a:spcBef>
              <a:spcPct val="0"/>
            </a:spcBef>
            <a:spcAft>
              <a:spcPct val="35000"/>
            </a:spcAft>
            <a:buNone/>
          </a:pPr>
          <a:r>
            <a:rPr lang="en-US" sz="2500" kern="1200" dirty="0"/>
            <a:t>DIRECTP_D</a:t>
          </a:r>
        </a:p>
      </dsp:txBody>
      <dsp:txXfrm>
        <a:off x="192561" y="286310"/>
        <a:ext cx="1706534" cy="624342"/>
      </dsp:txXfrm>
    </dsp:sp>
    <dsp:sp modelId="{F1BA064E-61BC-4C68-AE41-3AC5C9297D1A}">
      <dsp:nvSpPr>
        <dsp:cNvPr id="0" name=""/>
        <dsp:cNvSpPr/>
      </dsp:nvSpPr>
      <dsp:spPr>
        <a:xfrm>
          <a:off x="5258" y="910652"/>
          <a:ext cx="1893837" cy="4467804"/>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655" tIns="149655" rIns="149655" bIns="299311" numCol="1" spcCol="1270" anchor="t" anchorCtr="0">
          <a:noAutofit/>
        </a:bodyPr>
        <a:lstStyle/>
        <a:p>
          <a:pPr marL="0" lvl="0" indent="0" algn="l" defTabSz="800100">
            <a:lnSpc>
              <a:spcPct val="90000"/>
            </a:lnSpc>
            <a:spcBef>
              <a:spcPct val="0"/>
            </a:spcBef>
            <a:spcAft>
              <a:spcPct val="35000"/>
            </a:spcAft>
            <a:buNone/>
          </a:pPr>
          <a:r>
            <a:rPr lang="en-US" sz="1800" kern="1200" dirty="0"/>
            <a:t>Average amount of transactions occurs on third-party websites</a:t>
          </a:r>
        </a:p>
        <a:p>
          <a:pPr marL="114300" lvl="1" indent="-114300" algn="l" defTabSz="622300">
            <a:lnSpc>
              <a:spcPct val="90000"/>
            </a:lnSpc>
            <a:spcBef>
              <a:spcPct val="0"/>
            </a:spcBef>
            <a:spcAft>
              <a:spcPct val="15000"/>
            </a:spcAft>
            <a:buChar char="•"/>
          </a:pPr>
          <a:r>
            <a:rPr lang="en-US" sz="1400" kern="1200" dirty="0"/>
            <a:t>Only by a small margin as mean of .48 is closer to 0</a:t>
          </a:r>
        </a:p>
        <a:p>
          <a:pPr marL="114300" lvl="1" indent="-114300" algn="l" defTabSz="622300">
            <a:lnSpc>
              <a:spcPct val="90000"/>
            </a:lnSpc>
            <a:spcBef>
              <a:spcPct val="0"/>
            </a:spcBef>
            <a:spcAft>
              <a:spcPct val="15000"/>
            </a:spcAft>
            <a:buChar char="•"/>
          </a:pPr>
          <a:r>
            <a:rPr lang="en-US" sz="1400" kern="1200" dirty="0"/>
            <a:t>Could attribute to third-parties offering better deals</a:t>
          </a:r>
        </a:p>
      </dsp:txBody>
      <dsp:txXfrm>
        <a:off x="5258" y="910652"/>
        <a:ext cx="1893837" cy="4467804"/>
      </dsp:txXfrm>
    </dsp:sp>
    <dsp:sp modelId="{10C2ACCD-3408-4868-89A5-377F443BE605}">
      <dsp:nvSpPr>
        <dsp:cNvPr id="0" name=""/>
        <dsp:cNvSpPr/>
      </dsp:nvSpPr>
      <dsp:spPr>
        <a:xfrm>
          <a:off x="2055468" y="286310"/>
          <a:ext cx="2081140" cy="624342"/>
        </a:xfrm>
        <a:prstGeom prst="chevron">
          <a:avLst>
            <a:gd name="adj" fmla="val 30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089" tIns="77089" rIns="77089" bIns="77089" numCol="1" spcCol="1270" anchor="ctr" anchorCtr="0">
          <a:noAutofit/>
        </a:bodyPr>
        <a:lstStyle/>
        <a:p>
          <a:pPr marL="0" lvl="0" indent="0" algn="ctr" defTabSz="1111250">
            <a:lnSpc>
              <a:spcPct val="90000"/>
            </a:lnSpc>
            <a:spcBef>
              <a:spcPct val="0"/>
            </a:spcBef>
            <a:spcAft>
              <a:spcPct val="35000"/>
            </a:spcAft>
            <a:buNone/>
          </a:pPr>
          <a:r>
            <a:rPr lang="en-US" sz="2500" kern="1200" dirty="0"/>
            <a:t>DURATION</a:t>
          </a:r>
        </a:p>
      </dsp:txBody>
      <dsp:txXfrm>
        <a:off x="2242771" y="286310"/>
        <a:ext cx="1706534" cy="624342"/>
      </dsp:txXfrm>
    </dsp:sp>
    <dsp:sp modelId="{D4EC999C-F5B1-4AD6-AE5F-4EEB20DE862B}">
      <dsp:nvSpPr>
        <dsp:cNvPr id="0" name=""/>
        <dsp:cNvSpPr/>
      </dsp:nvSpPr>
      <dsp:spPr>
        <a:xfrm>
          <a:off x="2055468" y="910652"/>
          <a:ext cx="1893837" cy="4467804"/>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655" tIns="149655" rIns="149655" bIns="299311" numCol="1" spcCol="1270" anchor="t" anchorCtr="0">
          <a:noAutofit/>
        </a:bodyPr>
        <a:lstStyle/>
        <a:p>
          <a:pPr marL="0" lvl="0" indent="0" algn="l" defTabSz="800100">
            <a:lnSpc>
              <a:spcPct val="90000"/>
            </a:lnSpc>
            <a:spcBef>
              <a:spcPct val="0"/>
            </a:spcBef>
            <a:spcAft>
              <a:spcPct val="35000"/>
            </a:spcAft>
            <a:buNone/>
          </a:pPr>
          <a:r>
            <a:rPr lang="en-US" sz="1800" kern="1200"/>
            <a:t>Average amount of time spent on a website is 25 minutes</a:t>
          </a:r>
        </a:p>
        <a:p>
          <a:pPr marL="114300" lvl="1" indent="-114300" algn="l" defTabSz="622300">
            <a:lnSpc>
              <a:spcPct val="90000"/>
            </a:lnSpc>
            <a:spcBef>
              <a:spcPct val="0"/>
            </a:spcBef>
            <a:spcAft>
              <a:spcPct val="15000"/>
            </a:spcAft>
            <a:buChar char="•"/>
          </a:pPr>
          <a:r>
            <a:rPr lang="en-US" sz="1400" kern="1200" dirty="0"/>
            <a:t>Longer times may attribute to browsing, selecting a deal, filtering, payment, or idleness</a:t>
          </a:r>
        </a:p>
        <a:p>
          <a:pPr marL="114300" lvl="1" indent="-114300" algn="l" defTabSz="622300">
            <a:lnSpc>
              <a:spcPct val="90000"/>
            </a:lnSpc>
            <a:spcBef>
              <a:spcPct val="0"/>
            </a:spcBef>
            <a:spcAft>
              <a:spcPct val="15000"/>
            </a:spcAft>
            <a:buChar char="•"/>
          </a:pPr>
          <a:r>
            <a:rPr lang="en-US" sz="1400" kern="1200" dirty="0"/>
            <a:t>Shorter times may attribute to immediate exit, nothing noteworthy, or even bad website design</a:t>
          </a:r>
        </a:p>
      </dsp:txBody>
      <dsp:txXfrm>
        <a:off x="2055468" y="910652"/>
        <a:ext cx="1893837" cy="4467804"/>
      </dsp:txXfrm>
    </dsp:sp>
    <dsp:sp modelId="{E217D2C6-B5EF-4B29-996A-95E928A87257}">
      <dsp:nvSpPr>
        <dsp:cNvPr id="0" name=""/>
        <dsp:cNvSpPr/>
      </dsp:nvSpPr>
      <dsp:spPr>
        <a:xfrm>
          <a:off x="4105679" y="286310"/>
          <a:ext cx="2081140" cy="624342"/>
        </a:xfrm>
        <a:prstGeom prst="chevron">
          <a:avLst>
            <a:gd name="adj" fmla="val 30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7089" tIns="77089" rIns="77089" bIns="77089" numCol="1" spcCol="1270" anchor="ctr" anchorCtr="0">
          <a:noAutofit/>
        </a:bodyPr>
        <a:lstStyle/>
        <a:p>
          <a:pPr marL="0" lvl="0" indent="0" algn="ctr" defTabSz="1111250">
            <a:lnSpc>
              <a:spcPct val="90000"/>
            </a:lnSpc>
            <a:spcBef>
              <a:spcPct val="0"/>
            </a:spcBef>
            <a:spcAft>
              <a:spcPct val="35000"/>
            </a:spcAft>
            <a:buNone/>
          </a:pPr>
          <a:r>
            <a:rPr lang="en-US" sz="2500" kern="1200" dirty="0"/>
            <a:t>PAGES</a:t>
          </a:r>
        </a:p>
      </dsp:txBody>
      <dsp:txXfrm>
        <a:off x="4292982" y="286310"/>
        <a:ext cx="1706534" cy="624342"/>
      </dsp:txXfrm>
    </dsp:sp>
    <dsp:sp modelId="{1200765A-74EA-4BCF-8925-38558F418340}">
      <dsp:nvSpPr>
        <dsp:cNvPr id="0" name=""/>
        <dsp:cNvSpPr/>
      </dsp:nvSpPr>
      <dsp:spPr>
        <a:xfrm>
          <a:off x="4105679" y="910652"/>
          <a:ext cx="1893837" cy="4467804"/>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655" tIns="149655" rIns="149655" bIns="299311" numCol="1" spcCol="1270" anchor="t" anchorCtr="0">
          <a:noAutofit/>
        </a:bodyPr>
        <a:lstStyle/>
        <a:p>
          <a:pPr marL="0" lvl="0" indent="0" algn="l" defTabSz="800100">
            <a:lnSpc>
              <a:spcPct val="90000"/>
            </a:lnSpc>
            <a:spcBef>
              <a:spcPct val="0"/>
            </a:spcBef>
            <a:spcAft>
              <a:spcPct val="35000"/>
            </a:spcAft>
            <a:buNone/>
          </a:pPr>
          <a:r>
            <a:rPr lang="en-US" sz="1800" kern="1200" dirty="0"/>
            <a:t>*PAGES_VIEWED</a:t>
          </a:r>
        </a:p>
        <a:p>
          <a:pPr marL="0" lvl="0" indent="0" algn="l" defTabSz="800100">
            <a:lnSpc>
              <a:spcPct val="90000"/>
            </a:lnSpc>
            <a:spcBef>
              <a:spcPct val="0"/>
            </a:spcBef>
            <a:spcAft>
              <a:spcPct val="35000"/>
            </a:spcAft>
            <a:buNone/>
          </a:pPr>
          <a:r>
            <a:rPr lang="en-US" sz="1800" kern="1200" dirty="0"/>
            <a:t>Average amount of pages viewed is about 18</a:t>
          </a:r>
        </a:p>
        <a:p>
          <a:pPr marL="114300" lvl="1" indent="-114300" algn="l" defTabSz="622300">
            <a:lnSpc>
              <a:spcPct val="90000"/>
            </a:lnSpc>
            <a:spcBef>
              <a:spcPct val="0"/>
            </a:spcBef>
            <a:spcAft>
              <a:spcPct val="15000"/>
            </a:spcAft>
            <a:buChar char="•"/>
          </a:pPr>
          <a:r>
            <a:rPr lang="en-US" sz="1400" kern="1200" dirty="0"/>
            <a:t>Going through different pages to find a good deal</a:t>
          </a:r>
        </a:p>
        <a:p>
          <a:pPr marL="114300" lvl="1" indent="-114300" algn="l" defTabSz="622300">
            <a:lnSpc>
              <a:spcPct val="90000"/>
            </a:lnSpc>
            <a:spcBef>
              <a:spcPct val="0"/>
            </a:spcBef>
            <a:spcAft>
              <a:spcPct val="15000"/>
            </a:spcAft>
            <a:buChar char="•"/>
          </a:pPr>
          <a:r>
            <a:rPr lang="en-US" sz="1400" kern="1200" dirty="0"/>
            <a:t>Results would vary based on DURATION, HOUSEHOLD_SIZE, TRANS_FREQ</a:t>
          </a:r>
        </a:p>
        <a:p>
          <a:pPr marL="114300" lvl="1" indent="-114300" algn="l" defTabSz="622300">
            <a:lnSpc>
              <a:spcPct val="90000"/>
            </a:lnSpc>
            <a:spcBef>
              <a:spcPct val="0"/>
            </a:spcBef>
            <a:spcAft>
              <a:spcPct val="15000"/>
            </a:spcAft>
            <a:buChar char="•"/>
          </a:pPr>
          <a:r>
            <a:rPr lang="en-US" sz="1400" kern="1200"/>
            <a:t>Third-party websites = more data to sort through</a:t>
          </a:r>
        </a:p>
      </dsp:txBody>
      <dsp:txXfrm>
        <a:off x="4105679" y="910652"/>
        <a:ext cx="1893837" cy="44678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5FCF34-3E88-4832-9219-F841770F1812}">
      <dsp:nvSpPr>
        <dsp:cNvPr id="0" name=""/>
        <dsp:cNvSpPr/>
      </dsp:nvSpPr>
      <dsp:spPr>
        <a:xfrm>
          <a:off x="0" y="47543"/>
          <a:ext cx="6236805" cy="77921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As number of PAGES_VIEWED in a website increase, DURATION increase</a:t>
          </a:r>
        </a:p>
      </dsp:txBody>
      <dsp:txXfrm>
        <a:off x="38038" y="85581"/>
        <a:ext cx="6160729" cy="703143"/>
      </dsp:txXfrm>
    </dsp:sp>
    <dsp:sp modelId="{EC799877-FFF1-42BD-8DFA-C0A4D1C7585B}">
      <dsp:nvSpPr>
        <dsp:cNvPr id="0" name=""/>
        <dsp:cNvSpPr/>
      </dsp:nvSpPr>
      <dsp:spPr>
        <a:xfrm>
          <a:off x="0" y="878603"/>
          <a:ext cx="6236805" cy="77921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Volume concentrates between 100 minutes and 70 pages viewed</a:t>
          </a:r>
        </a:p>
      </dsp:txBody>
      <dsp:txXfrm>
        <a:off x="38038" y="916641"/>
        <a:ext cx="6160729" cy="703143"/>
      </dsp:txXfrm>
    </dsp:sp>
    <dsp:sp modelId="{1FE4DE0A-4A9E-4D68-90DE-3C2E2A8FA7D8}">
      <dsp:nvSpPr>
        <dsp:cNvPr id="0" name=""/>
        <dsp:cNvSpPr/>
      </dsp:nvSpPr>
      <dsp:spPr>
        <a:xfrm>
          <a:off x="0" y="1709663"/>
          <a:ext cx="6236805" cy="77921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i="1" kern="1200"/>
            <a:t>Interpretation</a:t>
          </a:r>
          <a:endParaRPr lang="en-US" sz="1800" kern="1200"/>
        </a:p>
      </dsp:txBody>
      <dsp:txXfrm>
        <a:off x="38038" y="1747701"/>
        <a:ext cx="6160729" cy="703143"/>
      </dsp:txXfrm>
    </dsp:sp>
    <dsp:sp modelId="{F96F115E-B5A3-4CCF-BB9C-BE190A943B7D}">
      <dsp:nvSpPr>
        <dsp:cNvPr id="0" name=""/>
        <dsp:cNvSpPr/>
      </dsp:nvSpPr>
      <dsp:spPr>
        <a:xfrm>
          <a:off x="0" y="2488883"/>
          <a:ext cx="6236805" cy="1378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019"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Users going through multiple pages before deciding on a hotel to book</a:t>
          </a:r>
        </a:p>
        <a:p>
          <a:pPr marL="171450" lvl="1" indent="-171450" algn="l" defTabSz="711200">
            <a:lnSpc>
              <a:spcPct val="90000"/>
            </a:lnSpc>
            <a:spcBef>
              <a:spcPct val="0"/>
            </a:spcBef>
            <a:spcAft>
              <a:spcPct val="20000"/>
            </a:spcAft>
            <a:buChar char="•"/>
          </a:pPr>
          <a:r>
            <a:rPr lang="en-US" sz="1600" kern="1200" dirty="0"/>
            <a:t>Users spending less time while looking for locations that suit their needs</a:t>
          </a:r>
        </a:p>
        <a:p>
          <a:pPr marL="171450" lvl="1" indent="-171450" algn="l" defTabSz="711200">
            <a:lnSpc>
              <a:spcPct val="90000"/>
            </a:lnSpc>
            <a:spcBef>
              <a:spcPct val="0"/>
            </a:spcBef>
            <a:spcAft>
              <a:spcPct val="20000"/>
            </a:spcAft>
            <a:buChar char="•"/>
          </a:pPr>
          <a:r>
            <a:rPr lang="en-US" sz="1600" kern="1200" dirty="0"/>
            <a:t>Longer time can also attribute to checkout and payment process</a:t>
          </a:r>
        </a:p>
      </dsp:txBody>
      <dsp:txXfrm>
        <a:off x="0" y="2488883"/>
        <a:ext cx="6236805" cy="1378620"/>
      </dsp:txXfrm>
    </dsp:sp>
  </dsp:spTree>
</dsp:drawing>
</file>

<file path=ppt/diagrams/layout1.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3/15/2022</a:t>
            </a:fld>
            <a:endParaRPr lang="en-US" dirty="0"/>
          </a:p>
        </p:txBody>
      </p:sp>
      <p:sp>
        <p:nvSpPr>
          <p:cNvPr id="4" name="Footer Placeholder 3">
            <a:extLst>
              <a:ext uri="{FF2B5EF4-FFF2-40B4-BE49-F238E27FC236}">
                <a16:creationId xmlns:a16="http://schemas.microsoft.com/office/drawing/2014/main"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dirty="0"/>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3/15/2022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a:t>
            </a:fld>
            <a:endParaRPr lang="en-US" dirty="0"/>
          </a:p>
        </p:txBody>
      </p:sp>
    </p:spTree>
    <p:extLst>
      <p:ext uri="{BB962C8B-B14F-4D97-AF65-F5344CB8AC3E}">
        <p14:creationId xmlns:p14="http://schemas.microsoft.com/office/powerpoint/2010/main" val="1773527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visualization on this slide depicts our overall regression for the hypothesis we’ve proposed, which again is that PROD_QTY and DIRECTP_D are influential factors on DURATION. </a:t>
            </a:r>
          </a:p>
          <a:p>
            <a:r>
              <a:rPr lang="en-US" dirty="0"/>
              <a:t>The first thing we observe here is that our p-values are above 0.05 (in red). This demonstrates that the two IVs are in fact statistically significant, or in other words, the numbers are telling us that there’s a correlation or relationship between our DV and IV. </a:t>
            </a:r>
          </a:p>
          <a:p>
            <a:r>
              <a:rPr lang="en-US" dirty="0"/>
              <a:t>Because of this, we’re able to move onto our coefficients. These numbers show us strength and directionality in terms of how the IV is influencing the DV. For PROD_QTY, as it increases by 1 unit or %, the DV (time) increases by 1.74. In other words, as the amount of products being purchased increases by one ‘unit’, time increases by 1.7 seconds.</a:t>
            </a:r>
          </a:p>
          <a:p>
            <a:r>
              <a:rPr lang="en-US" dirty="0"/>
              <a:t>Alternatively, in the case of whether an individual purchases from a direct or third party site, this coefficient demonstrates that as DIRECTP_D increases by one unit, the duration of time DECREASES by 7.71. We can ultimately conclude that DIRECTP_D has a higher magnitude in terms of impact on duration, but overall both IVs are influential and due to the logical relationship between the two factors, we can confidently conclude that there is a causal relationship between PROD_QTY and DURATION, and DIRECTP_D and DURATION.</a:t>
            </a:r>
          </a:p>
        </p:txBody>
      </p:sp>
      <p:sp>
        <p:nvSpPr>
          <p:cNvPr id="4" name="Slide Number Placeholder 3"/>
          <p:cNvSpPr>
            <a:spLocks noGrp="1"/>
          </p:cNvSpPr>
          <p:nvPr>
            <p:ph type="sldNum" sz="quarter" idx="5"/>
          </p:nvPr>
        </p:nvSpPr>
        <p:spPr/>
        <p:txBody>
          <a:bodyPr/>
          <a:lstStyle/>
          <a:p>
            <a:fld id="{BE60DC36-8EFA-4378-9855-E019C55AC472}" type="slidenum">
              <a:rPr lang="en-US" smtClean="0"/>
              <a:t>10</a:t>
            </a:fld>
            <a:endParaRPr lang="en-US" dirty="0"/>
          </a:p>
        </p:txBody>
      </p:sp>
    </p:spTree>
    <p:extLst>
      <p:ext uri="{BB962C8B-B14F-4D97-AF65-F5344CB8AC3E}">
        <p14:creationId xmlns:p14="http://schemas.microsoft.com/office/powerpoint/2010/main" val="2009943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second question, is why do some people visit more pages when booking hotels?</a:t>
            </a:r>
          </a:p>
          <a:p>
            <a:r>
              <a:rPr lang="en-US" dirty="0"/>
              <a:t>For this particular question, we want to know what factors influence an individual to view more pages and we’ve determined that the amount of products an individual purchases (PROD_QTY) and the frequency of transactions from a given household in the year of 2011 (TRANS_FREQ) are our top influential factors, at least at this point from a logical perspective. </a:t>
            </a:r>
          </a:p>
        </p:txBody>
      </p:sp>
      <p:sp>
        <p:nvSpPr>
          <p:cNvPr id="4" name="Slide Number Placeholder 3"/>
          <p:cNvSpPr>
            <a:spLocks noGrp="1"/>
          </p:cNvSpPr>
          <p:nvPr>
            <p:ph type="sldNum" sz="quarter" idx="5"/>
          </p:nvPr>
        </p:nvSpPr>
        <p:spPr/>
        <p:txBody>
          <a:bodyPr/>
          <a:lstStyle/>
          <a:p>
            <a:fld id="{BE60DC36-8EFA-4378-9855-E019C55AC472}" type="slidenum">
              <a:rPr lang="en-US" smtClean="0"/>
              <a:t>11</a:t>
            </a:fld>
            <a:endParaRPr lang="en-US" dirty="0"/>
          </a:p>
        </p:txBody>
      </p:sp>
    </p:spTree>
    <p:extLst>
      <p:ext uri="{BB962C8B-B14F-4D97-AF65-F5344CB8AC3E}">
        <p14:creationId xmlns:p14="http://schemas.microsoft.com/office/powerpoint/2010/main" val="2129673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regression results here prove that our two selected IVs are statistically significant by their p-values and that they have an impact on our DV. We can see here that the magnitude is not incredibly large, but it does have an overall influence. This perhaps alerts us that we are under utilizing the data in terms of these influential factors and the magnitude they could have on our dependent variable.</a:t>
            </a:r>
          </a:p>
        </p:txBody>
      </p:sp>
      <p:sp>
        <p:nvSpPr>
          <p:cNvPr id="4" name="Slide Number Placeholder 3"/>
          <p:cNvSpPr>
            <a:spLocks noGrp="1"/>
          </p:cNvSpPr>
          <p:nvPr>
            <p:ph type="sldNum" sz="quarter" idx="5"/>
          </p:nvPr>
        </p:nvSpPr>
        <p:spPr/>
        <p:txBody>
          <a:bodyPr/>
          <a:lstStyle/>
          <a:p>
            <a:fld id="{BE60DC36-8EFA-4378-9855-E019C55AC472}" type="slidenum">
              <a:rPr lang="en-US" smtClean="0"/>
              <a:t>12</a:t>
            </a:fld>
            <a:endParaRPr lang="en-US" dirty="0"/>
          </a:p>
        </p:txBody>
      </p:sp>
    </p:spTree>
    <p:extLst>
      <p:ext uri="{BB962C8B-B14F-4D97-AF65-F5344CB8AC3E}">
        <p14:creationId xmlns:p14="http://schemas.microsoft.com/office/powerpoint/2010/main" val="4015993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future business moves, we recommend looking into innovative ways to increase time spent on the website, as we can confidently conclude that individuals who spend more time on a website tend to spend more money. The reasons would need further analysis, but ideas could be due to concern that one may ‘lose a deal’ if they don’t ‘act now’ or that the customer might be more willing to spend more money after viewing the high cost of other hotels.</a:t>
            </a:r>
          </a:p>
          <a:p>
            <a:r>
              <a:rPr lang="en-US" dirty="0"/>
              <a:t>The company should also maintain ways of getting customers to visit third party sites over direct sites, which can be done via top search ads.</a:t>
            </a:r>
          </a:p>
          <a:p>
            <a:r>
              <a:rPr lang="en-US" dirty="0"/>
              <a:t>We surmise that there is a ‘sweet spot’ in terms of how many pages are optimal to gauge a customer. If they click on too few pages, they might see a competitors site and choose to make their purchases there. If they view too many pages, they may feel overwhelmed and end up not making any purchases. This could be regulated through an algorithm which creates more ads as less pages are viewed and less ads are more pages are viewed.</a:t>
            </a:r>
          </a:p>
          <a:p>
            <a:r>
              <a:rPr lang="en-US" dirty="0"/>
              <a:t>Lastly, since the data show that prior customers tend to view more pages, and we know that there is a correlation between that and products purchased, a more aggressive approach to engaging previous customers. We can increase the impact by sending more emails, providing more incentive to come back to the website, and even over new ‘free’ products, such as txt alerts, rewards, and other perks.</a:t>
            </a:r>
          </a:p>
        </p:txBody>
      </p:sp>
      <p:sp>
        <p:nvSpPr>
          <p:cNvPr id="4" name="Slide Number Placeholder 3"/>
          <p:cNvSpPr>
            <a:spLocks noGrp="1"/>
          </p:cNvSpPr>
          <p:nvPr>
            <p:ph type="sldNum" sz="quarter" idx="5"/>
          </p:nvPr>
        </p:nvSpPr>
        <p:spPr/>
        <p:txBody>
          <a:bodyPr/>
          <a:lstStyle/>
          <a:p>
            <a:fld id="{BE60DC36-8EFA-4378-9855-E019C55AC472}" type="slidenum">
              <a:rPr lang="en-US" smtClean="0"/>
              <a:t>13</a:t>
            </a:fld>
            <a:endParaRPr lang="en-US" dirty="0"/>
          </a:p>
        </p:txBody>
      </p:sp>
    </p:spTree>
    <p:extLst>
      <p:ext uri="{BB962C8B-B14F-4D97-AF65-F5344CB8AC3E}">
        <p14:creationId xmlns:p14="http://schemas.microsoft.com/office/powerpoint/2010/main" val="3522103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hope our data analysis was informative to you, and that it helps you move in the right direction to enhance your business.</a:t>
            </a:r>
          </a:p>
        </p:txBody>
      </p:sp>
      <p:sp>
        <p:nvSpPr>
          <p:cNvPr id="4" name="Slide Number Placeholder 3"/>
          <p:cNvSpPr>
            <a:spLocks noGrp="1"/>
          </p:cNvSpPr>
          <p:nvPr>
            <p:ph type="sldNum" sz="quarter" idx="5"/>
          </p:nvPr>
        </p:nvSpPr>
        <p:spPr/>
        <p:txBody>
          <a:bodyPr/>
          <a:lstStyle/>
          <a:p>
            <a:fld id="{BE60DC36-8EFA-4378-9855-E019C55AC472}" type="slidenum">
              <a:rPr lang="en-US" smtClean="0"/>
              <a:t>14</a:t>
            </a:fld>
            <a:endParaRPr lang="en-US" dirty="0"/>
          </a:p>
        </p:txBody>
      </p:sp>
    </p:spTree>
    <p:extLst>
      <p:ext uri="{BB962C8B-B14F-4D97-AF65-F5344CB8AC3E}">
        <p14:creationId xmlns:p14="http://schemas.microsoft.com/office/powerpoint/2010/main" val="396791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For this Clickstream Project, our goal was to find out why some people spend more time and view more pages when booking hotels.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In order to reach this goal, we followed our set strategy by making observations and conducting analytics. First, we will look at explorative analysis, where we look at what the data actual shows us and how it's used, a summary statistics on variables of interest, and visual representation which includes a scatterplot and histograms. After that, we conducted a regression analysis. Here we look at what influencing factors attribute towards reaching our goal, the actual relationships between variables, and we try to find the causality for which variables answer our question.</a:t>
            </a:r>
          </a:p>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a:t>
            </a:fld>
            <a:endParaRPr lang="en-US" dirty="0"/>
          </a:p>
        </p:txBody>
      </p:sp>
    </p:spTree>
    <p:extLst>
      <p:ext uri="{BB962C8B-B14F-4D97-AF65-F5344CB8AC3E}">
        <p14:creationId xmlns:p14="http://schemas.microsoft.com/office/powerpoint/2010/main" val="2268654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a:t>
            </a:fld>
            <a:endParaRPr lang="en-US" dirty="0"/>
          </a:p>
        </p:txBody>
      </p:sp>
    </p:spTree>
    <p:extLst>
      <p:ext uri="{BB962C8B-B14F-4D97-AF65-F5344CB8AC3E}">
        <p14:creationId xmlns:p14="http://schemas.microsoft.com/office/powerpoint/2010/main" val="87536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going into answering our question directly, we first needed to see just how users go about getting their booking. We look at what websites are most popular for users. </a:t>
            </a:r>
          </a:p>
          <a:p>
            <a:endParaRPr lang="en-US" dirty="0"/>
          </a:p>
          <a:p>
            <a:r>
              <a:rPr lang="en-US" dirty="0"/>
              <a:t>On the domain side, the blue, we found that most bookings were generated on hotels, such as the Marriott and Hilton sites, and third-party websites such as hotels.com and </a:t>
            </a:r>
            <a:r>
              <a:rPr lang="en-US" dirty="0" err="1"/>
              <a:t>expedia</a:t>
            </a:r>
            <a:r>
              <a:rPr lang="en-US" dirty="0"/>
              <a:t>. From this we could assess that hotels would be primarily used for </a:t>
            </a:r>
            <a:r>
              <a:rPr lang="en-US" dirty="0" err="1"/>
              <a:t>convenince</a:t>
            </a:r>
            <a:r>
              <a:rPr lang="en-US" dirty="0"/>
              <a:t> or if a user has a membership or points, third-parties for the best overall deal regardless of hotel, and JetBlue, an airline, for its travel packages with included flight.</a:t>
            </a:r>
          </a:p>
          <a:p>
            <a:endParaRPr lang="en-US" dirty="0"/>
          </a:p>
          <a:p>
            <a:r>
              <a:rPr lang="en-US" dirty="0"/>
              <a:t>On the reference domain, the orange, we see where users first go before deciding on a website to use for booking. Google, Yahoo, and Bing, have the most transactions as they are the most common search engines with Google doubling the latter two. An interesting factor is that JetBlue is the only domain that reappears from the Domain side, showing its popularity on a travel package. Lastly, other </a:t>
            </a:r>
            <a:r>
              <a:rPr lang="en-US" dirty="0" err="1"/>
              <a:t>thirs</a:t>
            </a:r>
            <a:r>
              <a:rPr lang="en-US" dirty="0"/>
              <a:t> party websites are not contributing factors for initial search because it shows that users are not actively seeking them out but it ends up being where some users complete a booking.</a:t>
            </a:r>
          </a:p>
        </p:txBody>
      </p:sp>
      <p:sp>
        <p:nvSpPr>
          <p:cNvPr id="4" name="Slide Number Placeholder 3"/>
          <p:cNvSpPr>
            <a:spLocks noGrp="1"/>
          </p:cNvSpPr>
          <p:nvPr>
            <p:ph type="sldNum" sz="quarter" idx="5"/>
          </p:nvPr>
        </p:nvSpPr>
        <p:spPr/>
        <p:txBody>
          <a:bodyPr/>
          <a:lstStyle/>
          <a:p>
            <a:fld id="{BE60DC36-8EFA-4378-9855-E019C55AC472}" type="slidenum">
              <a:rPr lang="en-US" smtClean="0"/>
              <a:t>4</a:t>
            </a:fld>
            <a:endParaRPr lang="en-US" dirty="0"/>
          </a:p>
        </p:txBody>
      </p:sp>
    </p:spTree>
    <p:extLst>
      <p:ext uri="{BB962C8B-B14F-4D97-AF65-F5344CB8AC3E}">
        <p14:creationId xmlns:p14="http://schemas.microsoft.com/office/powerpoint/2010/main" val="2200471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summary statistics, we look at averages and how each transaction compares to overall usage. Dummy variables were created to see where transactions came from and how much users paid. While we did not dive into these variables, they helped when comparing them against others.</a:t>
            </a:r>
          </a:p>
          <a:p>
            <a:endParaRPr lang="en-US" dirty="0"/>
          </a:p>
          <a:p>
            <a:r>
              <a:rPr lang="en-US" dirty="0"/>
              <a:t>The first interpretation we look at is the DIRECTP_D variable, this is a different dummy variable that shows if transactions occurred on hotel websites or third-party websites. With the mean of .48 only being slightly closer to 0, we can determine that the average amount of transactions occur within third-party websites. This could be, as mentioned, because the best deals are often available on these sites, compared to booking directly from a hotel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interpretation was on DURATION. We found that the average amount of time spent on a website is about 25 minutes. We believe that longer times may attribute to browsing, selecting a deal, filtering, payment, or idleness. Conversely, we believe that Shorter times may attribute to immediate exit, nothing noteworthy, or even bad website design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last interpretation here was on Pages or PAGES_VIEWED. We found that on average, users view about 18 pages when selecting a booking for a hotel. This could be attributed to going through different pages to find a good deal. Results on this could vary DURATION, HOUSEHOLD_SIZE, TRANS_FREQ, or just based on what the user specifically needs. Alongside, something to note is that third-party websites would equal more pages and time spent because third-party websites have more data as they represent the multitudes of hotels available.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5</a:t>
            </a:fld>
            <a:endParaRPr lang="en-US" dirty="0"/>
          </a:p>
        </p:txBody>
      </p:sp>
    </p:spTree>
    <p:extLst>
      <p:ext uri="{BB962C8B-B14F-4D97-AF65-F5344CB8AC3E}">
        <p14:creationId xmlns:p14="http://schemas.microsoft.com/office/powerpoint/2010/main" val="1772151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visual analysis, we created a scatterplot which shows that as the number of PAGES_VIEWED on a website increases, the DURATION increases at a steady rate. We can also see that the bulk of transactions concertante between 100 minutes and 70 pages viewed. We interpreted this as:</a:t>
            </a:r>
          </a:p>
          <a:p>
            <a:pPr lvl="0"/>
            <a:r>
              <a:rPr lang="en-US" sz="1200" dirty="0"/>
              <a:t>Users going through multiple pages before deciding on a hotel to book, Users spending less time while looking for locations that suit their needs, and Longer time can also attribute to checkout and payment process</a:t>
            </a:r>
          </a:p>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6</a:t>
            </a:fld>
            <a:endParaRPr lang="en-US" dirty="0"/>
          </a:p>
        </p:txBody>
      </p:sp>
    </p:spTree>
    <p:extLst>
      <p:ext uri="{BB962C8B-B14F-4D97-AF65-F5344CB8AC3E}">
        <p14:creationId xmlns:p14="http://schemas.microsoft.com/office/powerpoint/2010/main" val="3728569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Our last visual tool was histograms, here we choose to focus on PAGES_VIEWED, DURATION, PROD_QTY, and TRANS_FREQ, as they most directly help us to reach our goal in answering our question.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With these we made some observations. First, we see that all of the histograms have relatively the same shape. With just about over 3000 transactions, a majority of them are skewed toward taking less time, less pages, and less products depending on the histogram. We also found that these observations compliment data as it has already been analyzed on the previous slides. </a:t>
            </a:r>
          </a:p>
          <a:p>
            <a:pPr marL="0" indent="0">
              <a:buFont typeface="Arial" panose="020B0604020202020204" pitchFamily="34" charset="0"/>
              <a:buNone/>
            </a:pPr>
            <a:r>
              <a:rPr lang="en-US" dirty="0"/>
              <a:t>Next, in TRANS_FREQ, we see gaps between actual number of transactions made between households showing that most either don’t spend as much or don’t intend on making several bookings.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Lastly, in PROD_QTY, we see that almost all purchases have less than 3 products, hints at small households or the use of travel packages</a:t>
            </a:r>
          </a:p>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7</a:t>
            </a:fld>
            <a:endParaRPr lang="en-US" dirty="0"/>
          </a:p>
        </p:txBody>
      </p:sp>
    </p:spTree>
    <p:extLst>
      <p:ext uri="{BB962C8B-B14F-4D97-AF65-F5344CB8AC3E}">
        <p14:creationId xmlns:p14="http://schemas.microsoft.com/office/powerpoint/2010/main" val="1279294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regression analysis reports on two primary business questions, which we hypothesize has an association with revenue</a:t>
            </a:r>
          </a:p>
        </p:txBody>
      </p:sp>
      <p:sp>
        <p:nvSpPr>
          <p:cNvPr id="4" name="Slide Number Placeholder 3"/>
          <p:cNvSpPr>
            <a:spLocks noGrp="1"/>
          </p:cNvSpPr>
          <p:nvPr>
            <p:ph type="sldNum" sz="quarter" idx="5"/>
          </p:nvPr>
        </p:nvSpPr>
        <p:spPr/>
        <p:txBody>
          <a:bodyPr/>
          <a:lstStyle/>
          <a:p>
            <a:fld id="{BE60DC36-8EFA-4378-9855-E019C55AC472}" type="slidenum">
              <a:rPr lang="en-US" smtClean="0"/>
              <a:t>8</a:t>
            </a:fld>
            <a:endParaRPr lang="en-US" dirty="0"/>
          </a:p>
        </p:txBody>
      </p:sp>
    </p:spTree>
    <p:extLst>
      <p:ext uri="{BB962C8B-B14F-4D97-AF65-F5344CB8AC3E}">
        <p14:creationId xmlns:p14="http://schemas.microsoft.com/office/powerpoint/2010/main" val="3795243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question, is why do some people spend more time booking hotels?</a:t>
            </a:r>
          </a:p>
          <a:p>
            <a:r>
              <a:rPr lang="en-US" dirty="0"/>
              <a:t>From a statistical perspective, we place what we want to know as our DV (dependent variable) and what we ‘think’ is acting as an influential factor as our independent variable or variables. </a:t>
            </a:r>
          </a:p>
          <a:p>
            <a:endParaRPr lang="en-US" dirty="0"/>
          </a:p>
          <a:p>
            <a:r>
              <a:rPr lang="en-US" dirty="0"/>
              <a:t>In this case, we want to know about the time people spend booking hotels. So, ‘DURATION’ becomes our dependent variable. Since, from a logical perspective we think the amount of product being purchased (PROD_QTY) and whether or not individuals are purchasing from a direct or third-party site (DIRECTP_D) are influential factors, they become our independent variables. </a:t>
            </a:r>
            <a:br>
              <a:rPr lang="en-US" sz="1800" b="1" i="1" dirty="0">
                <a:solidFill>
                  <a:srgbClr val="000000"/>
                </a:solidFill>
                <a:effectLst/>
                <a:latin typeface="Calibri" panose="020F0502020204030204" pitchFamily="34" charset="0"/>
              </a:rPr>
            </a:br>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9</a:t>
            </a:fld>
            <a:endParaRPr lang="en-US" dirty="0"/>
          </a:p>
        </p:txBody>
      </p:sp>
    </p:spTree>
    <p:extLst>
      <p:ext uri="{BB962C8B-B14F-4D97-AF65-F5344CB8AC3E}">
        <p14:creationId xmlns:p14="http://schemas.microsoft.com/office/powerpoint/2010/main" val="20660310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3/15/2022</a:t>
            </a:fld>
            <a:endParaRPr lang="en-US" dirty="0"/>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3/15/2022</a:t>
            </a:fld>
            <a:endParaRPr lang="en-US" dirty="0"/>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3/15/2022</a:t>
            </a:fld>
            <a:endParaRPr lang="en-US" dirty="0"/>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4680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3/15/2022</a:t>
            </a:fld>
            <a:endParaRPr lang="en-US" dirty="0"/>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8928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3/15/2022</a:t>
            </a:fld>
            <a:endParaRPr lang="en-US" dirty="0"/>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3/15/2022</a:t>
            </a:fld>
            <a:endParaRPr lang="en-US" dirty="0"/>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3/15/2022</a:t>
            </a:fld>
            <a:endParaRPr lang="en-US" dirty="0"/>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3/15/2022</a:t>
            </a:fld>
            <a:endParaRPr lang="en-US" dirty="0"/>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3/15/2022</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3/15/2022</a:t>
            </a:fld>
            <a:endParaRPr lang="en-US" dirty="0"/>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3/15/2022</a:t>
            </a:fld>
            <a:endParaRPr lang="en-US" dirty="0"/>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3/15/2022</a:t>
            </a:fld>
            <a:endParaRPr lang="en-US" dirty="0"/>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microsoft.com/office/2007/relationships/media" Target="../media/media12.m4a"/><Relationship Id="rId7" Type="http://schemas.openxmlformats.org/officeDocument/2006/relationships/image" Target="../media/image1.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notesSlide" Target="../notesSlides/notesSlide13.xml"/><Relationship Id="rId5" Type="http://schemas.openxmlformats.org/officeDocument/2006/relationships/slideLayout" Target="../slideLayouts/slideLayout7.xml"/><Relationship Id="rId4" Type="http://schemas.openxmlformats.org/officeDocument/2006/relationships/audio" Target="../media/media12.m4a"/></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7.xml"/><Relationship Id="rId7" Type="http://schemas.openxmlformats.org/officeDocument/2006/relationships/diagramQuickStyle" Target="../diagrams/quickStyle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Layout" Target="../diagrams/layout1.xml"/><Relationship Id="rId11" Type="http://schemas.openxmlformats.org/officeDocument/2006/relationships/image" Target="../media/image1.png"/><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5.xml"/><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slideLayout" Target="../slideLayouts/slideLayout7.xml"/><Relationship Id="rId7" Type="http://schemas.openxmlformats.org/officeDocument/2006/relationships/diagramLayout" Target="../diagrams/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Data" Target="../diagrams/data2.xml"/><Relationship Id="rId11" Type="http://schemas.openxmlformats.org/officeDocument/2006/relationships/image" Target="../media/image1.png"/><Relationship Id="rId5" Type="http://schemas.openxmlformats.org/officeDocument/2006/relationships/image" Target="../media/image3.png"/><Relationship Id="rId10" Type="http://schemas.microsoft.com/office/2007/relationships/diagramDrawing" Target="../diagrams/drawing2.xml"/><Relationship Id="rId4" Type="http://schemas.openxmlformats.org/officeDocument/2006/relationships/notesSlide" Target="../notesSlides/notesSlide6.xml"/><Relationship Id="rId9" Type="http://schemas.openxmlformats.org/officeDocument/2006/relationships/diagramColors" Target="../diagrams/colors2.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7.xml"/><Relationship Id="rId9"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082040" y="2200597"/>
            <a:ext cx="10027920" cy="3739485"/>
          </a:xfrm>
        </p:spPr>
        <p:txBody>
          <a:bodyPr wrap="square" lIns="0" tIns="0" rIns="0" bIns="0" anchor="t">
            <a:spAutoFit/>
          </a:bodyPr>
          <a:lstStyle/>
          <a:p>
            <a:r>
              <a:rPr lang="en-US" b="1" dirty="0" err="1">
                <a:solidFill>
                  <a:schemeClr val="bg1"/>
                </a:solidFill>
              </a:rPr>
              <a:t>ClickStream</a:t>
            </a:r>
            <a:r>
              <a:rPr lang="en-US" b="1" dirty="0">
                <a:solidFill>
                  <a:schemeClr val="bg1"/>
                </a:solidFill>
              </a:rPr>
              <a:t> Project Part 1</a:t>
            </a:r>
            <a:br>
              <a:rPr lang="en-US" b="1" dirty="0">
                <a:solidFill>
                  <a:schemeClr val="bg1"/>
                </a:solidFill>
              </a:rPr>
            </a:br>
            <a:r>
              <a:rPr lang="en-US" sz="4000" b="1" dirty="0">
                <a:solidFill>
                  <a:schemeClr val="bg1"/>
                </a:solidFill>
              </a:rPr>
              <a:t>622 – Behavioral Analytics</a:t>
            </a:r>
            <a:br>
              <a:rPr lang="en-US" sz="4000" b="1" dirty="0">
                <a:solidFill>
                  <a:schemeClr val="bg1"/>
                </a:solidFill>
              </a:rPr>
            </a:br>
            <a:r>
              <a:rPr lang="en-US" sz="4000" b="1" dirty="0">
                <a:solidFill>
                  <a:schemeClr val="bg1"/>
                </a:solidFill>
              </a:rPr>
              <a:t>Dr. Zhou</a:t>
            </a:r>
            <a:br>
              <a:rPr lang="en-US" sz="4000" b="1" dirty="0">
                <a:solidFill>
                  <a:schemeClr val="bg1"/>
                </a:solidFill>
              </a:rPr>
            </a:br>
            <a:br>
              <a:rPr lang="en-US" sz="6600" dirty="0">
                <a:solidFill>
                  <a:schemeClr val="bg1"/>
                </a:solidFill>
              </a:rPr>
            </a:br>
            <a:r>
              <a:rPr lang="en-US" sz="3200" dirty="0">
                <a:solidFill>
                  <a:schemeClr val="accent4"/>
                </a:solidFill>
              </a:rPr>
              <a:t>Group 4</a:t>
            </a:r>
            <a:br>
              <a:rPr lang="en-US" sz="4000" dirty="0">
                <a:solidFill>
                  <a:schemeClr val="accent4"/>
                </a:solidFill>
              </a:rPr>
            </a:br>
            <a:r>
              <a:rPr lang="en-US" sz="3200" dirty="0">
                <a:solidFill>
                  <a:schemeClr val="accent4"/>
                </a:solidFill>
              </a:rPr>
              <a:t>Cynthiya Mahumane &amp; Ariana Sampson</a:t>
            </a:r>
            <a:endParaRPr lang="en-US" dirty="0">
              <a:solidFill>
                <a:schemeClr val="accent4"/>
              </a:solidFill>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87849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Regression Results</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D8BB7DDB-5F00-49FD-B6C6-F22A6DE886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4138" y="1023938"/>
            <a:ext cx="6943725" cy="48101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4F17E0D-ADC2-44E9-B437-684B5F15AFE1}"/>
              </a:ext>
            </a:extLst>
          </p:cNvPr>
          <p:cNvSpPr/>
          <p:nvPr/>
        </p:nvSpPr>
        <p:spPr>
          <a:xfrm>
            <a:off x="6705600" y="3429000"/>
            <a:ext cx="770021" cy="119112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8888BEF1-592F-4CFA-AFB4-0E0945F90CF8}"/>
              </a:ext>
            </a:extLst>
          </p:cNvPr>
          <p:cNvSpPr txBox="1"/>
          <p:nvPr/>
        </p:nvSpPr>
        <p:spPr>
          <a:xfrm>
            <a:off x="3753853" y="3429000"/>
            <a:ext cx="962526" cy="1207168"/>
          </a:xfrm>
          <a:prstGeom prst="rect">
            <a:avLst/>
          </a:prstGeom>
          <a:noFill/>
          <a:ln>
            <a:solidFill>
              <a:srgbClr val="7030A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US" dirty="0"/>
          </a:p>
        </p:txBody>
      </p:sp>
      <p:pic>
        <p:nvPicPr>
          <p:cNvPr id="5" name="Recorded Sound">
            <a:hlinkClick r:id="" action="ppaction://media"/>
            <a:extLst>
              <a:ext uri="{FF2B5EF4-FFF2-40B4-BE49-F238E27FC236}">
                <a16:creationId xmlns:a16="http://schemas.microsoft.com/office/drawing/2014/main" id="{55A5B751-927C-45DA-AD4A-4FE8D59DE77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2349921184"/>
      </p:ext>
    </p:extLst>
  </p:cSld>
  <p:clrMapOvr>
    <a:masterClrMapping/>
  </p:clrMapOvr>
  <mc:AlternateContent xmlns:mc="http://schemas.openxmlformats.org/markup-compatibility/2006">
    <mc:Choice xmlns:p14="http://schemas.microsoft.com/office/powerpoint/2010/main" Requires="p14">
      <p:transition spd="slow" p14:dur="2000" advTm="108785"/>
    </mc:Choice>
    <mc:Fallback>
      <p:transition spd="slow" advTm="1087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878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693E81B1-D256-4841-AEBC-FEB2C397CBF9}"/>
              </a:ext>
            </a:extLst>
          </p:cNvPr>
          <p:cNvGrpSpPr/>
          <p:nvPr/>
        </p:nvGrpSpPr>
        <p:grpSpPr>
          <a:xfrm>
            <a:off x="142848" y="2934022"/>
            <a:ext cx="5661521" cy="3060631"/>
            <a:chOff x="5258" y="910652"/>
            <a:chExt cx="1893837" cy="4467804"/>
          </a:xfrm>
        </p:grpSpPr>
        <p:sp>
          <p:nvSpPr>
            <p:cNvPr id="20" name="Rectangle 19">
              <a:extLst>
                <a:ext uri="{FF2B5EF4-FFF2-40B4-BE49-F238E27FC236}">
                  <a16:creationId xmlns:a16="http://schemas.microsoft.com/office/drawing/2014/main" id="{1782A138-1C4A-4FCB-8A0B-DF3CB0CBF663}"/>
                </a:ext>
              </a:extLst>
            </p:cNvPr>
            <p:cNvSpPr/>
            <p:nvPr/>
          </p:nvSpPr>
          <p:spPr>
            <a:xfrm>
              <a:off x="5258" y="910652"/>
              <a:ext cx="1893837" cy="4467804"/>
            </a:xfrm>
            <a:prstGeom prst="rect">
              <a:avLst/>
            </a:prstGeom>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sp>
        <p:sp>
          <p:nvSpPr>
            <p:cNvPr id="21" name="TextBox 20">
              <a:extLst>
                <a:ext uri="{FF2B5EF4-FFF2-40B4-BE49-F238E27FC236}">
                  <a16:creationId xmlns:a16="http://schemas.microsoft.com/office/drawing/2014/main" id="{8333BF9B-41D9-426B-92FA-752DCB9312CB}"/>
                </a:ext>
              </a:extLst>
            </p:cNvPr>
            <p:cNvSpPr txBox="1"/>
            <p:nvPr/>
          </p:nvSpPr>
          <p:spPr>
            <a:xfrm>
              <a:off x="180148" y="2575814"/>
              <a:ext cx="1511871" cy="113747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9655" tIns="149655" rIns="149655" bIns="299311" numCol="1" spcCol="1270" anchor="t" anchorCtr="0">
              <a:noAutofit/>
            </a:bodyPr>
            <a:lstStyle/>
            <a:p>
              <a:pPr marL="0" lvl="0" indent="0" algn="ctr" defTabSz="800100">
                <a:lnSpc>
                  <a:spcPct val="90000"/>
                </a:lnSpc>
                <a:spcBef>
                  <a:spcPct val="0"/>
                </a:spcBef>
                <a:spcAft>
                  <a:spcPct val="35000"/>
                </a:spcAft>
                <a:buNone/>
              </a:pPr>
              <a:r>
                <a:rPr lang="en-US" sz="3600" b="1" i="1" kern="1200" dirty="0"/>
                <a:t>PAGES_VIEWED</a:t>
              </a:r>
              <a:endParaRPr lang="en-US" sz="2800" b="1" i="1" kern="1200" dirty="0"/>
            </a:p>
          </p:txBody>
        </p:sp>
      </p:grpSp>
      <p:grpSp>
        <p:nvGrpSpPr>
          <p:cNvPr id="16" name="Group 15">
            <a:extLst>
              <a:ext uri="{FF2B5EF4-FFF2-40B4-BE49-F238E27FC236}">
                <a16:creationId xmlns:a16="http://schemas.microsoft.com/office/drawing/2014/main" id="{350A2C97-904C-4C2A-9979-739FF0AB9613}"/>
              </a:ext>
            </a:extLst>
          </p:cNvPr>
          <p:cNvGrpSpPr/>
          <p:nvPr/>
        </p:nvGrpSpPr>
        <p:grpSpPr>
          <a:xfrm>
            <a:off x="3339910" y="1413750"/>
            <a:ext cx="8527238" cy="1552356"/>
            <a:chOff x="-3042327" y="936526"/>
            <a:chExt cx="9279132" cy="1552356"/>
          </a:xfrm>
        </p:grpSpPr>
        <p:sp>
          <p:nvSpPr>
            <p:cNvPr id="17" name="Rectangle: Rounded Corners 16">
              <a:extLst>
                <a:ext uri="{FF2B5EF4-FFF2-40B4-BE49-F238E27FC236}">
                  <a16:creationId xmlns:a16="http://schemas.microsoft.com/office/drawing/2014/main" id="{A11A49EA-9337-4CEB-BBC5-1D15576FC8AE}"/>
                </a:ext>
              </a:extLst>
            </p:cNvPr>
            <p:cNvSpPr/>
            <p:nvPr/>
          </p:nvSpPr>
          <p:spPr>
            <a:xfrm>
              <a:off x="0" y="1709663"/>
              <a:ext cx="6236805" cy="779219"/>
            </a:xfrm>
            <a:prstGeom prst="round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8" name="Rectangle: Rounded Corners 4">
              <a:extLst>
                <a:ext uri="{FF2B5EF4-FFF2-40B4-BE49-F238E27FC236}">
                  <a16:creationId xmlns:a16="http://schemas.microsoft.com/office/drawing/2014/main" id="{E4A4F8A7-567E-4172-8DFF-F82D6ACED521}"/>
                </a:ext>
              </a:extLst>
            </p:cNvPr>
            <p:cNvSpPr txBox="1"/>
            <p:nvPr/>
          </p:nvSpPr>
          <p:spPr>
            <a:xfrm>
              <a:off x="-3042327" y="936526"/>
              <a:ext cx="6160729" cy="70314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endParaRPr lang="en-US" sz="1800" kern="1200" dirty="0"/>
            </a:p>
          </p:txBody>
        </p:sp>
      </p:grpSp>
      <p:grpSp>
        <p:nvGrpSpPr>
          <p:cNvPr id="12" name="Group 11">
            <a:extLst>
              <a:ext uri="{FF2B5EF4-FFF2-40B4-BE49-F238E27FC236}">
                <a16:creationId xmlns:a16="http://schemas.microsoft.com/office/drawing/2014/main" id="{01B2B44F-AAFC-40C1-90C3-E116D0E30484}"/>
              </a:ext>
            </a:extLst>
          </p:cNvPr>
          <p:cNvGrpSpPr/>
          <p:nvPr/>
        </p:nvGrpSpPr>
        <p:grpSpPr>
          <a:xfrm>
            <a:off x="-2687912" y="1401832"/>
            <a:ext cx="8527238" cy="1552356"/>
            <a:chOff x="-3042327" y="936526"/>
            <a:chExt cx="9279132" cy="1552356"/>
          </a:xfrm>
        </p:grpSpPr>
        <p:sp>
          <p:nvSpPr>
            <p:cNvPr id="13" name="Rectangle: Rounded Corners 12">
              <a:extLst>
                <a:ext uri="{FF2B5EF4-FFF2-40B4-BE49-F238E27FC236}">
                  <a16:creationId xmlns:a16="http://schemas.microsoft.com/office/drawing/2014/main" id="{04FAD42B-7B61-4631-958B-5084AB60CAFD}"/>
                </a:ext>
              </a:extLst>
            </p:cNvPr>
            <p:cNvSpPr/>
            <p:nvPr/>
          </p:nvSpPr>
          <p:spPr>
            <a:xfrm>
              <a:off x="0" y="1709663"/>
              <a:ext cx="6236805" cy="779219"/>
            </a:xfrm>
            <a:prstGeom prst="round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5" name="Rectangle: Rounded Corners 4">
              <a:extLst>
                <a:ext uri="{FF2B5EF4-FFF2-40B4-BE49-F238E27FC236}">
                  <a16:creationId xmlns:a16="http://schemas.microsoft.com/office/drawing/2014/main" id="{37BBF65E-BC53-44F9-9DC5-0B769DAE9F6F}"/>
                </a:ext>
              </a:extLst>
            </p:cNvPr>
            <p:cNvSpPr txBox="1"/>
            <p:nvPr/>
          </p:nvSpPr>
          <p:spPr>
            <a:xfrm>
              <a:off x="-3042327" y="936526"/>
              <a:ext cx="6160729" cy="70314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endParaRPr lang="en-US" sz="1800" kern="1200" dirty="0"/>
            </a:p>
          </p:txBody>
        </p:sp>
      </p:grpSp>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Part B</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60E959E-22FC-473E-8E0F-09F921A3A947}"/>
              </a:ext>
            </a:extLst>
          </p:cNvPr>
          <p:cNvSpPr txBox="1"/>
          <p:nvPr/>
        </p:nvSpPr>
        <p:spPr>
          <a:xfrm>
            <a:off x="915725" y="910696"/>
            <a:ext cx="10360550" cy="523220"/>
          </a:xfrm>
          <a:prstGeom prst="rect">
            <a:avLst/>
          </a:prstGeom>
          <a:noFill/>
        </p:spPr>
        <p:txBody>
          <a:bodyPr wrap="square" rtlCol="0">
            <a:spAutoFit/>
          </a:bodyPr>
          <a:lstStyle/>
          <a:p>
            <a:pPr algn="ctr"/>
            <a:r>
              <a:rPr lang="en-US" sz="2800" b="1" i="1" dirty="0">
                <a:solidFill>
                  <a:srgbClr val="000000"/>
                </a:solidFill>
                <a:effectLst/>
                <a:latin typeface="Calibri" panose="020F0502020204030204" pitchFamily="34" charset="0"/>
              </a:rPr>
              <a:t>Why do some people visit more pages when booking hotels?</a:t>
            </a:r>
            <a:endParaRPr lang="en-US" sz="2800" dirty="0"/>
          </a:p>
        </p:txBody>
      </p:sp>
      <p:sp>
        <p:nvSpPr>
          <p:cNvPr id="9" name="TextBox 8">
            <a:extLst>
              <a:ext uri="{FF2B5EF4-FFF2-40B4-BE49-F238E27FC236}">
                <a16:creationId xmlns:a16="http://schemas.microsoft.com/office/drawing/2014/main" id="{DFC22553-7418-4BDC-A11A-94A18A83B426}"/>
              </a:ext>
            </a:extLst>
          </p:cNvPr>
          <p:cNvSpPr txBox="1"/>
          <p:nvPr/>
        </p:nvSpPr>
        <p:spPr>
          <a:xfrm>
            <a:off x="-2254775" y="2266253"/>
            <a:ext cx="10360550" cy="523220"/>
          </a:xfrm>
          <a:prstGeom prst="rect">
            <a:avLst/>
          </a:prstGeom>
          <a:noFill/>
        </p:spPr>
        <p:txBody>
          <a:bodyPr wrap="square" rtlCol="0">
            <a:spAutoFit/>
          </a:bodyPr>
          <a:lstStyle/>
          <a:p>
            <a:pPr algn="ctr"/>
            <a:r>
              <a:rPr lang="en-US" sz="2800" b="1" i="1" dirty="0">
                <a:solidFill>
                  <a:srgbClr val="000000"/>
                </a:solidFill>
                <a:effectLst/>
                <a:latin typeface="WordVisi_MSFontService"/>
              </a:rPr>
              <a:t>DV (what we want to know about)</a:t>
            </a:r>
            <a:endParaRPr lang="en-US" sz="2800" dirty="0"/>
          </a:p>
        </p:txBody>
      </p:sp>
      <p:sp>
        <p:nvSpPr>
          <p:cNvPr id="10" name="TextBox 9">
            <a:extLst>
              <a:ext uri="{FF2B5EF4-FFF2-40B4-BE49-F238E27FC236}">
                <a16:creationId xmlns:a16="http://schemas.microsoft.com/office/drawing/2014/main" id="{75C335E1-1A9E-4DC4-BEAF-323AA25F535D}"/>
              </a:ext>
            </a:extLst>
          </p:cNvPr>
          <p:cNvSpPr txBox="1"/>
          <p:nvPr/>
        </p:nvSpPr>
        <p:spPr>
          <a:xfrm>
            <a:off x="3813509" y="2266253"/>
            <a:ext cx="10360550" cy="523220"/>
          </a:xfrm>
          <a:prstGeom prst="rect">
            <a:avLst/>
          </a:prstGeom>
          <a:noFill/>
        </p:spPr>
        <p:txBody>
          <a:bodyPr wrap="square" rtlCol="0">
            <a:spAutoFit/>
          </a:bodyPr>
          <a:lstStyle/>
          <a:p>
            <a:pPr algn="ctr"/>
            <a:r>
              <a:rPr lang="en-US" sz="2800" b="1" i="1" dirty="0">
                <a:solidFill>
                  <a:srgbClr val="000000"/>
                </a:solidFill>
                <a:effectLst/>
                <a:latin typeface="WordVisi_MSFontService"/>
              </a:rPr>
              <a:t>IV (what we think is influential)</a:t>
            </a:r>
            <a:endParaRPr lang="en-US" sz="2800" dirty="0"/>
          </a:p>
        </p:txBody>
      </p:sp>
      <p:grpSp>
        <p:nvGrpSpPr>
          <p:cNvPr id="22" name="Group 21">
            <a:extLst>
              <a:ext uri="{FF2B5EF4-FFF2-40B4-BE49-F238E27FC236}">
                <a16:creationId xmlns:a16="http://schemas.microsoft.com/office/drawing/2014/main" id="{F01250BC-ECC0-41A9-B151-E217D185E8A5}"/>
              </a:ext>
            </a:extLst>
          </p:cNvPr>
          <p:cNvGrpSpPr/>
          <p:nvPr/>
        </p:nvGrpSpPr>
        <p:grpSpPr>
          <a:xfrm>
            <a:off x="6189585" y="2950751"/>
            <a:ext cx="5661521" cy="3060631"/>
            <a:chOff x="5258" y="910652"/>
            <a:chExt cx="1893837" cy="4467804"/>
          </a:xfrm>
        </p:grpSpPr>
        <p:sp>
          <p:nvSpPr>
            <p:cNvPr id="23" name="Rectangle 22">
              <a:extLst>
                <a:ext uri="{FF2B5EF4-FFF2-40B4-BE49-F238E27FC236}">
                  <a16:creationId xmlns:a16="http://schemas.microsoft.com/office/drawing/2014/main" id="{FDE1DF8D-0B1D-4675-A3A5-819093110CCC}"/>
                </a:ext>
              </a:extLst>
            </p:cNvPr>
            <p:cNvSpPr/>
            <p:nvPr/>
          </p:nvSpPr>
          <p:spPr>
            <a:xfrm>
              <a:off x="5258" y="910652"/>
              <a:ext cx="1893837" cy="4467804"/>
            </a:xfrm>
            <a:prstGeom prst="rect">
              <a:avLst/>
            </a:prstGeom>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sp>
        <p:sp>
          <p:nvSpPr>
            <p:cNvPr id="24" name="TextBox 23">
              <a:extLst>
                <a:ext uri="{FF2B5EF4-FFF2-40B4-BE49-F238E27FC236}">
                  <a16:creationId xmlns:a16="http://schemas.microsoft.com/office/drawing/2014/main" id="{96778831-C661-4AA8-86B5-3AA8352FC6D1}"/>
                </a:ext>
              </a:extLst>
            </p:cNvPr>
            <p:cNvSpPr txBox="1"/>
            <p:nvPr/>
          </p:nvSpPr>
          <p:spPr>
            <a:xfrm>
              <a:off x="196241" y="2143751"/>
              <a:ext cx="1511871" cy="113747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9655" tIns="149655" rIns="149655" bIns="299311" numCol="1" spcCol="1270" anchor="t" anchorCtr="0">
              <a:noAutofit/>
            </a:bodyPr>
            <a:lstStyle/>
            <a:p>
              <a:pPr marL="0" lvl="0" indent="0" algn="ctr" defTabSz="800100">
                <a:lnSpc>
                  <a:spcPct val="90000"/>
                </a:lnSpc>
                <a:spcBef>
                  <a:spcPct val="0"/>
                </a:spcBef>
                <a:spcAft>
                  <a:spcPct val="35000"/>
                </a:spcAft>
                <a:buNone/>
              </a:pPr>
              <a:r>
                <a:rPr lang="en-US" sz="3600" b="1" i="1" dirty="0"/>
                <a:t>PROD_QTY</a:t>
              </a:r>
            </a:p>
            <a:p>
              <a:pPr marL="0" lvl="0" indent="0" algn="ctr" defTabSz="800100">
                <a:lnSpc>
                  <a:spcPct val="90000"/>
                </a:lnSpc>
                <a:spcBef>
                  <a:spcPct val="0"/>
                </a:spcBef>
                <a:spcAft>
                  <a:spcPct val="35000"/>
                </a:spcAft>
                <a:buNone/>
              </a:pPr>
              <a:r>
                <a:rPr lang="en-US" sz="3600" b="1" i="1" dirty="0"/>
                <a:t>TRANS_FREQ</a:t>
              </a:r>
              <a:endParaRPr lang="en-US" sz="2800" b="1" i="1" kern="1200" dirty="0"/>
            </a:p>
          </p:txBody>
        </p:sp>
      </p:grpSp>
      <p:pic>
        <p:nvPicPr>
          <p:cNvPr id="3" name="Recorded Sound">
            <a:hlinkClick r:id="" action="ppaction://media"/>
            <a:extLst>
              <a:ext uri="{FF2B5EF4-FFF2-40B4-BE49-F238E27FC236}">
                <a16:creationId xmlns:a16="http://schemas.microsoft.com/office/drawing/2014/main" id="{CE82470F-D376-4FBB-A409-E28B6C36D9A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503785865"/>
      </p:ext>
    </p:extLst>
  </p:cSld>
  <p:clrMapOvr>
    <a:masterClrMapping/>
  </p:clrMapOvr>
  <mc:AlternateContent xmlns:mc="http://schemas.openxmlformats.org/markup-compatibility/2006">
    <mc:Choice xmlns:p14="http://schemas.microsoft.com/office/powerpoint/2010/main" Requires="p14">
      <p:transition spd="slow" p14:dur="2000" advTm="30115"/>
    </mc:Choice>
    <mc:Fallback>
      <p:transition spd="slow" advTm="301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11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Regression Results</a:t>
            </a: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3074" name="Picture 2">
            <a:extLst>
              <a:ext uri="{FF2B5EF4-FFF2-40B4-BE49-F238E27FC236}">
                <a16:creationId xmlns:a16="http://schemas.microsoft.com/office/drawing/2014/main" id="{7B247D7B-ABC6-4F2F-A0C5-E0632A2AFE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8664" y="1019175"/>
            <a:ext cx="7574671" cy="531592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98B726C-74E2-4BF5-9D3E-E8604E18B3A1}"/>
              </a:ext>
            </a:extLst>
          </p:cNvPr>
          <p:cNvSpPr txBox="1"/>
          <p:nvPr/>
        </p:nvSpPr>
        <p:spPr>
          <a:xfrm>
            <a:off x="6743700" y="3673929"/>
            <a:ext cx="979714" cy="1322614"/>
          </a:xfrm>
          <a:prstGeom prst="rect">
            <a:avLst/>
          </a:prstGeom>
          <a:noFill/>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US" dirty="0"/>
          </a:p>
        </p:txBody>
      </p:sp>
      <p:sp>
        <p:nvSpPr>
          <p:cNvPr id="4" name="TextBox 3">
            <a:extLst>
              <a:ext uri="{FF2B5EF4-FFF2-40B4-BE49-F238E27FC236}">
                <a16:creationId xmlns:a16="http://schemas.microsoft.com/office/drawing/2014/main" id="{8AB32983-EE49-457B-8CAE-5550B6BA662B}"/>
              </a:ext>
            </a:extLst>
          </p:cNvPr>
          <p:cNvSpPr txBox="1"/>
          <p:nvPr/>
        </p:nvSpPr>
        <p:spPr>
          <a:xfrm>
            <a:off x="3559629" y="3673929"/>
            <a:ext cx="1024150" cy="1322614"/>
          </a:xfrm>
          <a:prstGeom prst="rect">
            <a:avLst/>
          </a:prstGeom>
          <a:noFill/>
          <a:ln>
            <a:solidFill>
              <a:srgbClr val="7030A0"/>
            </a:solidFill>
          </a:ln>
        </p:spPr>
        <p:txBody>
          <a:bodyPr wrap="square" rtlCol="0">
            <a:spAutoFit/>
          </a:bodyPr>
          <a:lstStyle/>
          <a:p>
            <a:endParaRPr lang="en-US" dirty="0"/>
          </a:p>
        </p:txBody>
      </p:sp>
      <p:pic>
        <p:nvPicPr>
          <p:cNvPr id="5" name="Recorded Sound">
            <a:hlinkClick r:id="" action="ppaction://media"/>
            <a:extLst>
              <a:ext uri="{FF2B5EF4-FFF2-40B4-BE49-F238E27FC236}">
                <a16:creationId xmlns:a16="http://schemas.microsoft.com/office/drawing/2014/main" id="{779BF9C0-D99A-4F1E-9F11-3D428F69F55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1318671443"/>
      </p:ext>
    </p:extLst>
  </p:cSld>
  <p:clrMapOvr>
    <a:masterClrMapping/>
  </p:clrMapOvr>
  <mc:AlternateContent xmlns:mc="http://schemas.openxmlformats.org/markup-compatibility/2006">
    <mc:Choice xmlns:p14="http://schemas.microsoft.com/office/powerpoint/2010/main" Requires="p14">
      <p:transition spd="slow" p14:dur="2000" advTm="42051"/>
    </mc:Choice>
    <mc:Fallback>
      <p:transition spd="slow" advTm="420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05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524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Recommendations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1A270563-BFD4-4D15-84D3-5BAD845A86A2}"/>
              </a:ext>
            </a:extLst>
          </p:cNvPr>
          <p:cNvSpPr/>
          <p:nvPr/>
        </p:nvSpPr>
        <p:spPr>
          <a:xfrm>
            <a:off x="228600" y="867360"/>
            <a:ext cx="11734800" cy="101890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62EC6A41-E9C3-4052-8899-2093ED0F3E48}"/>
              </a:ext>
            </a:extLst>
          </p:cNvPr>
          <p:cNvSpPr txBox="1">
            <a:spLocks/>
          </p:cNvSpPr>
          <p:nvPr/>
        </p:nvSpPr>
        <p:spPr>
          <a:xfrm>
            <a:off x="838200" y="927997"/>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400" b="1" dirty="0"/>
              <a:t>What are our next business moves?</a:t>
            </a:r>
          </a:p>
          <a:p>
            <a:pPr marL="0" indent="0">
              <a:buNone/>
            </a:pPr>
            <a:endParaRPr lang="en-US" b="1" dirty="0"/>
          </a:p>
          <a:p>
            <a:r>
              <a:rPr lang="en-US" b="1" dirty="0"/>
              <a:t>MORE TIME ON SITE = $$$</a:t>
            </a:r>
          </a:p>
          <a:p>
            <a:r>
              <a:rPr lang="en-US" b="1" dirty="0"/>
              <a:t>THIRD PARTY &gt; DIRECT WEBSITE</a:t>
            </a:r>
          </a:p>
          <a:p>
            <a:r>
              <a:rPr lang="en-US" b="1" dirty="0"/>
              <a:t>PAGE COUNT ‘Sweet Spot’</a:t>
            </a:r>
          </a:p>
          <a:p>
            <a:r>
              <a:rPr lang="en-US" b="1" dirty="0"/>
              <a:t>Increase connection or previous purchasers</a:t>
            </a:r>
          </a:p>
          <a:p>
            <a:endParaRPr lang="en-US" b="1" dirty="0"/>
          </a:p>
          <a:p>
            <a:endParaRPr lang="en-US" b="1" dirty="0"/>
          </a:p>
          <a:p>
            <a:endParaRPr lang="en-US" b="1" dirty="0"/>
          </a:p>
          <a:p>
            <a:endParaRPr lang="en-US" b="1" dirty="0"/>
          </a:p>
        </p:txBody>
      </p:sp>
      <p:pic>
        <p:nvPicPr>
          <p:cNvPr id="2" name="Audio 1">
            <a:hlinkClick r:id="" action="ppaction://media"/>
            <a:extLst>
              <a:ext uri="{FF2B5EF4-FFF2-40B4-BE49-F238E27FC236}">
                <a16:creationId xmlns:a16="http://schemas.microsoft.com/office/drawing/2014/main" id="{15398C0D-20B4-423C-902B-394C76DDEFC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836400" y="6502400"/>
            <a:ext cx="203200" cy="203200"/>
          </a:xfrm>
          <a:prstGeom prst="rect">
            <a:avLst/>
          </a:prstGeom>
        </p:spPr>
      </p:pic>
      <p:pic>
        <p:nvPicPr>
          <p:cNvPr id="3" name="Recorded Sound">
            <a:hlinkClick r:id="" action="ppaction://media"/>
            <a:extLst>
              <a:ext uri="{FF2B5EF4-FFF2-40B4-BE49-F238E27FC236}">
                <a16:creationId xmlns:a16="http://schemas.microsoft.com/office/drawing/2014/main" id="{A543FD5A-A456-45CB-A5B6-1A0E7667E302}"/>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3924560577"/>
      </p:ext>
    </p:extLst>
  </p:cSld>
  <p:clrMapOvr>
    <a:masterClrMapping/>
  </p:clrMapOvr>
  <mc:AlternateContent xmlns:mc="http://schemas.openxmlformats.org/markup-compatibility/2006" xmlns:p14="http://schemas.microsoft.com/office/powerpoint/2010/main">
    <mc:Choice Requires="p14">
      <p:transition spd="slow" p14:dur="2000" advTm="41704"/>
    </mc:Choice>
    <mc:Fallback xmlns="">
      <p:transition spd="slow" advTm="417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1"/>
                            </p:stCondLst>
                            <p:childTnLst>
                              <p:par>
                                <p:cTn id="8" presetID="1" presetClass="mediacall" presetSubtype="0" fill="hold" nodeType="afterEffect">
                                  <p:stCondLst>
                                    <p:cond delay="0"/>
                                  </p:stCondLst>
                                  <p:childTnLst>
                                    <p:cmd type="call" cmd="playFrom(0.0)">
                                      <p:cBhvr>
                                        <p:cTn id="9" dur="11918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
                </p:tgtEl>
              </p:cMediaNode>
            </p:audio>
            <p:audio>
              <p:cMediaNode vol="80000">
                <p:cTn id="11"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dirty="0">
                <a:solidFill>
                  <a:schemeClr val="bg1"/>
                </a:solidFill>
              </a:rPr>
              <a:t>Thank You</a:t>
            </a:r>
            <a:endParaRPr lang="en-US" sz="7200" dirty="0">
              <a:solidFill>
                <a:schemeClr val="accent4"/>
              </a:solidFill>
            </a:endParaRPr>
          </a:p>
        </p:txBody>
      </p:sp>
      <p:pic>
        <p:nvPicPr>
          <p:cNvPr id="2" name="Recorded Sound">
            <a:hlinkClick r:id="" action="ppaction://media"/>
            <a:extLst>
              <a:ext uri="{FF2B5EF4-FFF2-40B4-BE49-F238E27FC236}">
                <a16:creationId xmlns:a16="http://schemas.microsoft.com/office/drawing/2014/main" id="{169C2B23-29A1-4B51-B38A-6B176AE4F4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1923038163"/>
      </p:ext>
    </p:extLst>
  </p:cSld>
  <p:clrMapOvr>
    <a:masterClrMapping/>
  </p:clrMapOvr>
  <mc:AlternateContent xmlns:mc="http://schemas.openxmlformats.org/markup-compatibility/2006">
    <mc:Choice xmlns:p14="http://schemas.microsoft.com/office/powerpoint/2010/main" Requires="p14">
      <p:transition spd="slow" p14:dur="2000" advTm="11364"/>
    </mc:Choice>
    <mc:Fallback>
      <p:transition spd="slow" advTm="113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3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Goal &amp; Strategy</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1A270563-BFD4-4D15-84D3-5BAD845A86A2}"/>
              </a:ext>
            </a:extLst>
          </p:cNvPr>
          <p:cNvSpPr/>
          <p:nvPr/>
        </p:nvSpPr>
        <p:spPr>
          <a:xfrm>
            <a:off x="228600" y="1741714"/>
            <a:ext cx="11734800" cy="101890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62EC6A41-E9C3-4052-8899-2093ED0F3E48}"/>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Why some people spend more time and view more pages when booking hotels?</a:t>
            </a:r>
          </a:p>
          <a:p>
            <a:pPr marL="0" indent="0">
              <a:buNone/>
            </a:pPr>
            <a:endParaRPr lang="en-US" b="1" dirty="0"/>
          </a:p>
          <a:p>
            <a:r>
              <a:rPr lang="en-US" dirty="0"/>
              <a:t>Explorative Analysis</a:t>
            </a:r>
          </a:p>
          <a:p>
            <a:pPr lvl="1"/>
            <a:r>
              <a:rPr lang="en-US" dirty="0"/>
              <a:t>What the data shows, summary statistics, visual representation (Scatterplot &amp; Histograms)</a:t>
            </a:r>
          </a:p>
          <a:p>
            <a:r>
              <a:rPr lang="en-US" dirty="0"/>
              <a:t>Regression Analysis</a:t>
            </a:r>
          </a:p>
          <a:p>
            <a:pPr lvl="1"/>
            <a:r>
              <a:rPr lang="en-US" dirty="0"/>
              <a:t>Influencing factors, relationships between variables, causality</a:t>
            </a:r>
          </a:p>
        </p:txBody>
      </p:sp>
      <p:pic>
        <p:nvPicPr>
          <p:cNvPr id="2" name="Audio 1">
            <a:hlinkClick r:id="" action="ppaction://media"/>
            <a:extLst>
              <a:ext uri="{FF2B5EF4-FFF2-40B4-BE49-F238E27FC236}">
                <a16:creationId xmlns:a16="http://schemas.microsoft.com/office/drawing/2014/main" id="{15398C0D-20B4-423C-902B-394C76DDEFC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836400" y="6502400"/>
            <a:ext cx="203200" cy="203200"/>
          </a:xfrm>
          <a:prstGeom prst="rect">
            <a:avLst/>
          </a:prstGeom>
        </p:spPr>
      </p:pic>
    </p:spTree>
    <p:extLst>
      <p:ext uri="{BB962C8B-B14F-4D97-AF65-F5344CB8AC3E}">
        <p14:creationId xmlns:p14="http://schemas.microsoft.com/office/powerpoint/2010/main" val="3299715198"/>
      </p:ext>
    </p:extLst>
  </p:cSld>
  <p:clrMapOvr>
    <a:masterClrMapping/>
  </p:clrMapOvr>
  <mc:AlternateContent xmlns:mc="http://schemas.openxmlformats.org/markup-compatibility/2006" xmlns:p14="http://schemas.microsoft.com/office/powerpoint/2010/main">
    <mc:Choice Requires="p14">
      <p:transition spd="slow" p14:dur="2000" advTm="41704"/>
    </mc:Choice>
    <mc:Fallback xmlns="">
      <p:transition spd="slow" advTm="417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val="1"/>
              </a:ext>
            </a:extLst>
          </p:cNvPr>
          <p:cNvGrpSpPr/>
          <p:nvPr/>
        </p:nvGrpSpPr>
        <p:grpSpPr>
          <a:xfrm>
            <a:off x="-1018018" y="-920836"/>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dirty="0">
                <a:solidFill>
                  <a:schemeClr val="bg1"/>
                </a:solidFill>
              </a:rPr>
              <a:t>Explorative Analysis</a:t>
            </a:r>
            <a:endParaRPr lang="en-US" sz="7200" dirty="0">
              <a:solidFill>
                <a:schemeClr val="accent4"/>
              </a:solidFill>
            </a:endParaRPr>
          </a:p>
        </p:txBody>
      </p:sp>
      <p:pic>
        <p:nvPicPr>
          <p:cNvPr id="2" name="Audio 1">
            <a:hlinkClick r:id="" action="ppaction://media"/>
            <a:extLst>
              <a:ext uri="{FF2B5EF4-FFF2-40B4-BE49-F238E27FC236}">
                <a16:creationId xmlns:a16="http://schemas.microsoft.com/office/drawing/2014/main" id="{C18B39A2-1D24-46A0-9B34-33F34DC19B8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836400" y="6502400"/>
            <a:ext cx="203200" cy="203200"/>
          </a:xfrm>
          <a:prstGeom prst="rect">
            <a:avLst/>
          </a:prstGeom>
        </p:spPr>
      </p:pic>
    </p:spTree>
    <p:extLst>
      <p:ext uri="{BB962C8B-B14F-4D97-AF65-F5344CB8AC3E}">
        <p14:creationId xmlns:p14="http://schemas.microsoft.com/office/powerpoint/2010/main" val="3236406498"/>
      </p:ext>
    </p:extLst>
  </p:cSld>
  <p:clrMapOvr>
    <a:masterClrMapping/>
  </p:clrMapOvr>
  <mc:AlternateContent xmlns:mc="http://schemas.openxmlformats.org/markup-compatibility/2006" xmlns:p14="http://schemas.microsoft.com/office/powerpoint/2010/main">
    <mc:Choice Requires="p14">
      <p:transition spd="slow" p14:dur="2000" advTm="3214"/>
    </mc:Choice>
    <mc:Fallback xmlns="">
      <p:transition spd="slow" advTm="32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Website Popularity</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aphicFrame>
        <p:nvGraphicFramePr>
          <p:cNvPr id="6" name="Chart 5">
            <a:extLst>
              <a:ext uri="{FF2B5EF4-FFF2-40B4-BE49-F238E27FC236}">
                <a16:creationId xmlns:a16="http://schemas.microsoft.com/office/drawing/2014/main" id="{4F3E27FA-A9FE-4457-BA44-FC6AA35064D8}"/>
              </a:ext>
            </a:extLst>
          </p:cNvPr>
          <p:cNvGraphicFramePr/>
          <p:nvPr>
            <p:extLst>
              <p:ext uri="{D42A27DB-BD31-4B8C-83A1-F6EECF244321}">
                <p14:modId xmlns:p14="http://schemas.microsoft.com/office/powerpoint/2010/main" val="3035253442"/>
              </p:ext>
            </p:extLst>
          </p:nvPr>
        </p:nvGraphicFramePr>
        <p:xfrm>
          <a:off x="468812" y="719665"/>
          <a:ext cx="4551680" cy="350398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3" name="Chart 72">
            <a:extLst>
              <a:ext uri="{FF2B5EF4-FFF2-40B4-BE49-F238E27FC236}">
                <a16:creationId xmlns:a16="http://schemas.microsoft.com/office/drawing/2014/main" id="{409E7237-CADF-4227-8BEF-28422B0C25AD}"/>
              </a:ext>
            </a:extLst>
          </p:cNvPr>
          <p:cNvGraphicFramePr/>
          <p:nvPr>
            <p:extLst>
              <p:ext uri="{D42A27DB-BD31-4B8C-83A1-F6EECF244321}">
                <p14:modId xmlns:p14="http://schemas.microsoft.com/office/powerpoint/2010/main" val="2936910756"/>
              </p:ext>
            </p:extLst>
          </p:nvPr>
        </p:nvGraphicFramePr>
        <p:xfrm>
          <a:off x="6652895" y="719665"/>
          <a:ext cx="4551680" cy="3503981"/>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5841A441-D724-44DD-9174-211AFFBB2DFD}"/>
              </a:ext>
            </a:extLst>
          </p:cNvPr>
          <p:cNvSpPr txBox="1"/>
          <p:nvPr/>
        </p:nvSpPr>
        <p:spPr>
          <a:xfrm>
            <a:off x="499292" y="4514137"/>
            <a:ext cx="4751977" cy="2031325"/>
          </a:xfrm>
          <a:prstGeom prst="rect">
            <a:avLst/>
          </a:prstGeom>
          <a:noFill/>
        </p:spPr>
        <p:txBody>
          <a:bodyPr wrap="square" rtlCol="0">
            <a:spAutoFit/>
          </a:bodyPr>
          <a:lstStyle/>
          <a:p>
            <a:pPr marL="285750" indent="-285750">
              <a:buFont typeface="Arial" panose="020B0604020202020204" pitchFamily="34" charset="0"/>
              <a:buChar char="•"/>
            </a:pPr>
            <a:r>
              <a:rPr lang="en-US" dirty="0"/>
              <a:t>Bookings were most generated on hotels and third-party websites.</a:t>
            </a:r>
          </a:p>
          <a:p>
            <a:pPr marL="285750" indent="-285750">
              <a:buFont typeface="Arial" panose="020B0604020202020204" pitchFamily="34" charset="0"/>
              <a:buChar char="•"/>
            </a:pPr>
            <a:r>
              <a:rPr lang="en-US" u="sng" dirty="0"/>
              <a:t>Hotels</a:t>
            </a:r>
            <a:r>
              <a:rPr lang="en-US" dirty="0"/>
              <a:t> for convenience, membership, points</a:t>
            </a:r>
          </a:p>
          <a:p>
            <a:pPr marL="285750" indent="-285750">
              <a:buFont typeface="Arial" panose="020B0604020202020204" pitchFamily="34" charset="0"/>
              <a:buChar char="•"/>
            </a:pPr>
            <a:r>
              <a:rPr lang="en-US" u="sng" dirty="0"/>
              <a:t>JetBlue</a:t>
            </a:r>
            <a:r>
              <a:rPr lang="en-US" dirty="0"/>
              <a:t> for travel package with flight included</a:t>
            </a:r>
          </a:p>
          <a:p>
            <a:pPr marL="285750" indent="-285750">
              <a:buFont typeface="Arial" panose="020B0604020202020204" pitchFamily="34" charset="0"/>
              <a:buChar char="•"/>
            </a:pPr>
            <a:r>
              <a:rPr lang="en-US" u="sng" dirty="0"/>
              <a:t>Third-party websites </a:t>
            </a:r>
            <a:r>
              <a:rPr lang="en-US" dirty="0"/>
              <a:t>for best deal at the cheapest price</a:t>
            </a:r>
          </a:p>
        </p:txBody>
      </p:sp>
      <p:sp>
        <p:nvSpPr>
          <p:cNvPr id="75" name="TextBox 74">
            <a:extLst>
              <a:ext uri="{FF2B5EF4-FFF2-40B4-BE49-F238E27FC236}">
                <a16:creationId xmlns:a16="http://schemas.microsoft.com/office/drawing/2014/main" id="{FC80E571-9636-4906-8B65-4C6B040627A8}"/>
              </a:ext>
            </a:extLst>
          </p:cNvPr>
          <p:cNvSpPr txBox="1"/>
          <p:nvPr/>
        </p:nvSpPr>
        <p:spPr>
          <a:xfrm>
            <a:off x="6412412" y="4517234"/>
            <a:ext cx="4751977" cy="1754326"/>
          </a:xfrm>
          <a:prstGeom prst="rect">
            <a:avLst/>
          </a:prstGeom>
          <a:noFill/>
        </p:spPr>
        <p:txBody>
          <a:bodyPr wrap="square" rtlCol="0">
            <a:spAutoFit/>
          </a:bodyPr>
          <a:lstStyle/>
          <a:p>
            <a:pPr marL="285750" indent="-285750">
              <a:buFont typeface="Arial" panose="020B0604020202020204" pitchFamily="34" charset="0"/>
              <a:buChar char="•"/>
            </a:pPr>
            <a:r>
              <a:rPr lang="en-US" u="sng" dirty="0"/>
              <a:t>Google</a:t>
            </a:r>
            <a:r>
              <a:rPr lang="en-US" dirty="0"/>
              <a:t> doubles Yahoo and Bing for usage as most common search engine</a:t>
            </a:r>
          </a:p>
          <a:p>
            <a:pPr marL="285750" indent="-285750">
              <a:buFont typeface="Arial" panose="020B0604020202020204" pitchFamily="34" charset="0"/>
              <a:buChar char="•"/>
            </a:pPr>
            <a:r>
              <a:rPr lang="en-US" u="sng" dirty="0"/>
              <a:t>JetBlue</a:t>
            </a:r>
            <a:r>
              <a:rPr lang="en-US" dirty="0"/>
              <a:t> appears on this list as well, showing popularity of a travel package</a:t>
            </a:r>
          </a:p>
          <a:p>
            <a:pPr marL="285750" indent="-285750">
              <a:buFont typeface="Arial" panose="020B0604020202020204" pitchFamily="34" charset="0"/>
              <a:buChar char="•"/>
            </a:pPr>
            <a:r>
              <a:rPr lang="en-US" dirty="0"/>
              <a:t>Other </a:t>
            </a:r>
            <a:r>
              <a:rPr lang="en-US" u="sng" dirty="0"/>
              <a:t>third-party websites </a:t>
            </a:r>
            <a:r>
              <a:rPr lang="en-US" dirty="0"/>
              <a:t>are not contributing factors for initial search</a:t>
            </a:r>
          </a:p>
        </p:txBody>
      </p:sp>
      <p:pic>
        <p:nvPicPr>
          <p:cNvPr id="10" name="Audio 9">
            <a:hlinkClick r:id="" action="ppaction://media"/>
            <a:extLst>
              <a:ext uri="{FF2B5EF4-FFF2-40B4-BE49-F238E27FC236}">
                <a16:creationId xmlns:a16="http://schemas.microsoft.com/office/drawing/2014/main" id="{A195387C-C985-4051-9E75-BA16724D020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836400" y="6502400"/>
            <a:ext cx="203200" cy="203200"/>
          </a:xfrm>
          <a:prstGeom prst="rect">
            <a:avLst/>
          </a:prstGeom>
        </p:spPr>
      </p:pic>
    </p:spTree>
    <p:extLst>
      <p:ext uri="{BB962C8B-B14F-4D97-AF65-F5344CB8AC3E}">
        <p14:creationId xmlns:p14="http://schemas.microsoft.com/office/powerpoint/2010/main" val="822569134"/>
      </p:ext>
    </p:extLst>
  </p:cSld>
  <p:clrMapOvr>
    <a:masterClrMapping/>
  </p:clrMapOvr>
  <mc:AlternateContent xmlns:mc="http://schemas.openxmlformats.org/markup-compatibility/2006" xmlns:p14="http://schemas.microsoft.com/office/powerpoint/2010/main">
    <mc:Choice Requires="p14">
      <p:transition spd="slow" p14:dur="2000" advTm="72639"/>
    </mc:Choice>
    <mc:Fallback xmlns="">
      <p:transition spd="slow" advTm="726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Summary Statistics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872DC61-E7ED-4990-B51B-5E70DC6082D9}"/>
              </a:ext>
            </a:extLst>
          </p:cNvPr>
          <p:cNvSpPr txBox="1"/>
          <p:nvPr/>
        </p:nvSpPr>
        <p:spPr>
          <a:xfrm>
            <a:off x="552349" y="4790661"/>
            <a:ext cx="5050972" cy="738664"/>
          </a:xfrm>
          <a:prstGeom prst="rect">
            <a:avLst/>
          </a:prstGeom>
          <a:noFill/>
        </p:spPr>
        <p:txBody>
          <a:bodyPr wrap="square" rtlCol="0">
            <a:spAutoFit/>
          </a:bodyPr>
          <a:lstStyle/>
          <a:p>
            <a:r>
              <a:rPr lang="en-US" sz="1400" dirty="0"/>
              <a:t>*Creation of dummy variables REF_D &amp; LOG_PRICE</a:t>
            </a:r>
          </a:p>
          <a:p>
            <a:r>
              <a:rPr lang="en-US" sz="1400" dirty="0"/>
              <a:t>REF_D: Transactions were referenced from other websites</a:t>
            </a:r>
          </a:p>
          <a:p>
            <a:r>
              <a:rPr lang="en-US" sz="1400" dirty="0"/>
              <a:t>LOG_PRICE: Most users paid under $499 for their transactions</a:t>
            </a:r>
          </a:p>
        </p:txBody>
      </p:sp>
      <p:graphicFrame>
        <p:nvGraphicFramePr>
          <p:cNvPr id="16" name="TextBox 1">
            <a:extLst>
              <a:ext uri="{FF2B5EF4-FFF2-40B4-BE49-F238E27FC236}">
                <a16:creationId xmlns:a16="http://schemas.microsoft.com/office/drawing/2014/main" id="{31510009-8AA5-4F4D-94E5-2687D0142179}"/>
              </a:ext>
            </a:extLst>
          </p:cNvPr>
          <p:cNvGraphicFramePr/>
          <p:nvPr>
            <p:extLst>
              <p:ext uri="{D42A27DB-BD31-4B8C-83A1-F6EECF244321}">
                <p14:modId xmlns:p14="http://schemas.microsoft.com/office/powerpoint/2010/main" val="1737666062"/>
              </p:ext>
            </p:extLst>
          </p:nvPr>
        </p:nvGraphicFramePr>
        <p:xfrm>
          <a:off x="5849179" y="855298"/>
          <a:ext cx="6192078" cy="566476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Picture 3">
            <a:extLst>
              <a:ext uri="{FF2B5EF4-FFF2-40B4-BE49-F238E27FC236}">
                <a16:creationId xmlns:a16="http://schemas.microsoft.com/office/drawing/2014/main" id="{A9A4074A-98AC-4A79-A4B7-FAA177E3C48D}"/>
              </a:ext>
            </a:extLst>
          </p:cNvPr>
          <p:cNvPicPr>
            <a:picLocks noChangeAspect="1"/>
          </p:cNvPicPr>
          <p:nvPr/>
        </p:nvPicPr>
        <p:blipFill>
          <a:blip r:embed="rId10"/>
          <a:stretch>
            <a:fillRect/>
          </a:stretch>
        </p:blipFill>
        <p:spPr>
          <a:xfrm>
            <a:off x="160202" y="1847798"/>
            <a:ext cx="5443119" cy="2773897"/>
          </a:xfrm>
          <a:prstGeom prst="rect">
            <a:avLst/>
          </a:prstGeom>
        </p:spPr>
      </p:pic>
      <p:pic>
        <p:nvPicPr>
          <p:cNvPr id="5" name="Audio 4">
            <a:hlinkClick r:id="" action="ppaction://media"/>
            <a:extLst>
              <a:ext uri="{FF2B5EF4-FFF2-40B4-BE49-F238E27FC236}">
                <a16:creationId xmlns:a16="http://schemas.microsoft.com/office/drawing/2014/main" id="{0C191038-FF69-40E5-BA7F-F88E0EEDD69D}"/>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836400" y="6502400"/>
            <a:ext cx="203200" cy="203200"/>
          </a:xfrm>
          <a:prstGeom prst="rect">
            <a:avLst/>
          </a:prstGeom>
        </p:spPr>
      </p:pic>
    </p:spTree>
    <p:extLst>
      <p:ext uri="{BB962C8B-B14F-4D97-AF65-F5344CB8AC3E}">
        <p14:creationId xmlns:p14="http://schemas.microsoft.com/office/powerpoint/2010/main" val="843768125"/>
      </p:ext>
    </p:extLst>
  </p:cSld>
  <p:clrMapOvr>
    <a:masterClrMapping/>
  </p:clrMapOvr>
  <mc:AlternateContent xmlns:mc="http://schemas.openxmlformats.org/markup-compatibility/2006" xmlns:p14="http://schemas.microsoft.com/office/powerpoint/2010/main">
    <mc:Choice Requires="p14">
      <p:transition spd="slow" p14:dur="2000" advTm="104150"/>
    </mc:Choice>
    <mc:Fallback xmlns="">
      <p:transition spd="slow" advTm="1041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166BC32C-2E11-43D3-963B-9766918E0FE5}"/>
              </a:ext>
            </a:extLst>
          </p:cNvPr>
          <p:cNvSpPr>
            <a:spLocks noGrp="1"/>
          </p:cNvSpPr>
          <p:nvPr>
            <p:ph type="title" idx="4294967295"/>
          </p:nvPr>
        </p:nvSpPr>
        <p:spPr>
          <a:xfrm>
            <a:off x="0" y="365125"/>
            <a:ext cx="10515600" cy="1325563"/>
          </a:xfrm>
        </p:spPr>
        <p:txBody>
          <a:bodyPr/>
          <a:lstStyle/>
          <a:p>
            <a:r>
              <a:rPr lang="en-US" dirty="0"/>
              <a:t>Project analysis slide 6</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Scatterplot</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FE17184B-75BC-4F73-A096-57F89CDC95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1716438"/>
            <a:ext cx="5248685" cy="34251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28" name="TextBox 1">
            <a:extLst>
              <a:ext uri="{FF2B5EF4-FFF2-40B4-BE49-F238E27FC236}">
                <a16:creationId xmlns:a16="http://schemas.microsoft.com/office/drawing/2014/main" id="{FE1326CA-94B9-325E-64CB-37DEE84E18E5}"/>
              </a:ext>
            </a:extLst>
          </p:cNvPr>
          <p:cNvGraphicFramePr/>
          <p:nvPr>
            <p:extLst>
              <p:ext uri="{D42A27DB-BD31-4B8C-83A1-F6EECF244321}">
                <p14:modId xmlns:p14="http://schemas.microsoft.com/office/powerpoint/2010/main" val="2198295295"/>
              </p:ext>
            </p:extLst>
          </p:nvPr>
        </p:nvGraphicFramePr>
        <p:xfrm>
          <a:off x="5726595" y="1596198"/>
          <a:ext cx="6236805" cy="391504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4" name="Audio 3">
            <a:hlinkClick r:id="" action="ppaction://media"/>
            <a:extLst>
              <a:ext uri="{FF2B5EF4-FFF2-40B4-BE49-F238E27FC236}">
                <a16:creationId xmlns:a16="http://schemas.microsoft.com/office/drawing/2014/main" id="{0A91E014-6C5E-4ED4-8AC0-71014D7E0ADA}"/>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836400" y="6502400"/>
            <a:ext cx="203200" cy="203200"/>
          </a:xfrm>
          <a:prstGeom prst="rect">
            <a:avLst/>
          </a:prstGeom>
        </p:spPr>
      </p:pic>
    </p:spTree>
    <p:extLst>
      <p:ext uri="{BB962C8B-B14F-4D97-AF65-F5344CB8AC3E}">
        <p14:creationId xmlns:p14="http://schemas.microsoft.com/office/powerpoint/2010/main" val="3887579892"/>
      </p:ext>
    </p:extLst>
  </p:cSld>
  <p:clrMapOvr>
    <a:masterClrMapping/>
  </p:clrMapOvr>
  <mc:AlternateContent xmlns:mc="http://schemas.openxmlformats.org/markup-compatibility/2006" xmlns:p14="http://schemas.microsoft.com/office/powerpoint/2010/main">
    <mc:Choice Requires="p14">
      <p:transition spd="slow" p14:dur="2000" advTm="33424"/>
    </mc:Choice>
    <mc:Fallback xmlns="">
      <p:transition spd="slow" advTm="334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D33B6BF4-2C08-4464-A4ED-A7F5F991F0BF}"/>
              </a:ext>
            </a:extLst>
          </p:cNvPr>
          <p:cNvSpPr>
            <a:spLocks noGrp="1"/>
          </p:cNvSpPr>
          <p:nvPr>
            <p:ph type="title"/>
          </p:nvPr>
        </p:nvSpPr>
        <p:spPr/>
        <p:txBody>
          <a:bodyPr/>
          <a:lstStyle/>
          <a:p>
            <a:r>
              <a:rPr lang="en-US" dirty="0"/>
              <a:t>Project analysis slide 7</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Histograms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B15BFFD-E2EA-423E-A999-F79F3CA3C1C8}"/>
              </a:ext>
            </a:extLst>
          </p:cNvPr>
          <p:cNvPicPr>
            <a:picLocks noChangeAspect="1"/>
          </p:cNvPicPr>
          <p:nvPr/>
        </p:nvPicPr>
        <p:blipFill>
          <a:blip r:embed="rId5"/>
          <a:stretch>
            <a:fillRect/>
          </a:stretch>
        </p:blipFill>
        <p:spPr>
          <a:xfrm>
            <a:off x="6942414" y="578298"/>
            <a:ext cx="2933851" cy="2047980"/>
          </a:xfrm>
          <a:prstGeom prst="rect">
            <a:avLst/>
          </a:prstGeom>
        </p:spPr>
      </p:pic>
      <p:pic>
        <p:nvPicPr>
          <p:cNvPr id="9" name="Picture 8">
            <a:extLst>
              <a:ext uri="{FF2B5EF4-FFF2-40B4-BE49-F238E27FC236}">
                <a16:creationId xmlns:a16="http://schemas.microsoft.com/office/drawing/2014/main" id="{A99F06DA-3A6E-4D10-9DCB-B2D5F80AB674}"/>
              </a:ext>
            </a:extLst>
          </p:cNvPr>
          <p:cNvPicPr>
            <a:picLocks noChangeAspect="1"/>
          </p:cNvPicPr>
          <p:nvPr/>
        </p:nvPicPr>
        <p:blipFill>
          <a:blip r:embed="rId6"/>
          <a:stretch>
            <a:fillRect/>
          </a:stretch>
        </p:blipFill>
        <p:spPr>
          <a:xfrm>
            <a:off x="1969057" y="647378"/>
            <a:ext cx="2886223" cy="2086082"/>
          </a:xfrm>
          <a:prstGeom prst="rect">
            <a:avLst/>
          </a:prstGeom>
        </p:spPr>
      </p:pic>
      <p:pic>
        <p:nvPicPr>
          <p:cNvPr id="12" name="Picture 11">
            <a:extLst>
              <a:ext uri="{FF2B5EF4-FFF2-40B4-BE49-F238E27FC236}">
                <a16:creationId xmlns:a16="http://schemas.microsoft.com/office/drawing/2014/main" id="{6ED4892C-51B2-4C85-BC28-BA67CF9B7984}"/>
              </a:ext>
            </a:extLst>
          </p:cNvPr>
          <p:cNvPicPr>
            <a:picLocks noChangeAspect="1"/>
          </p:cNvPicPr>
          <p:nvPr/>
        </p:nvPicPr>
        <p:blipFill>
          <a:blip r:embed="rId7"/>
          <a:stretch>
            <a:fillRect/>
          </a:stretch>
        </p:blipFill>
        <p:spPr>
          <a:xfrm>
            <a:off x="6942414" y="2855959"/>
            <a:ext cx="2886223" cy="2028929"/>
          </a:xfrm>
          <a:prstGeom prst="rect">
            <a:avLst/>
          </a:prstGeom>
        </p:spPr>
      </p:pic>
      <p:pic>
        <p:nvPicPr>
          <p:cNvPr id="15" name="Picture 14">
            <a:extLst>
              <a:ext uri="{FF2B5EF4-FFF2-40B4-BE49-F238E27FC236}">
                <a16:creationId xmlns:a16="http://schemas.microsoft.com/office/drawing/2014/main" id="{327ACD86-A7DE-4C00-A624-ECBB82D2DBBE}"/>
              </a:ext>
            </a:extLst>
          </p:cNvPr>
          <p:cNvPicPr>
            <a:picLocks noChangeAspect="1"/>
          </p:cNvPicPr>
          <p:nvPr/>
        </p:nvPicPr>
        <p:blipFill>
          <a:blip r:embed="rId8"/>
          <a:stretch>
            <a:fillRect/>
          </a:stretch>
        </p:blipFill>
        <p:spPr>
          <a:xfrm>
            <a:off x="1983344" y="2781087"/>
            <a:ext cx="2857647" cy="2000353"/>
          </a:xfrm>
          <a:prstGeom prst="rect">
            <a:avLst/>
          </a:prstGeom>
        </p:spPr>
      </p:pic>
      <p:sp>
        <p:nvSpPr>
          <p:cNvPr id="16" name="TextBox 15">
            <a:extLst>
              <a:ext uri="{FF2B5EF4-FFF2-40B4-BE49-F238E27FC236}">
                <a16:creationId xmlns:a16="http://schemas.microsoft.com/office/drawing/2014/main" id="{D95E52F5-8709-4C6E-8405-285D79B2C626}"/>
              </a:ext>
            </a:extLst>
          </p:cNvPr>
          <p:cNvSpPr txBox="1"/>
          <p:nvPr/>
        </p:nvSpPr>
        <p:spPr>
          <a:xfrm>
            <a:off x="1172817" y="4781440"/>
            <a:ext cx="9367631" cy="1754326"/>
          </a:xfrm>
          <a:prstGeom prst="rect">
            <a:avLst/>
          </a:prstGeom>
          <a:noFill/>
        </p:spPr>
        <p:txBody>
          <a:bodyPr wrap="square" rtlCol="0">
            <a:spAutoFit/>
          </a:bodyPr>
          <a:lstStyle/>
          <a:p>
            <a:r>
              <a:rPr lang="en-US" b="1" dirty="0"/>
              <a:t>Observations</a:t>
            </a:r>
          </a:p>
          <a:p>
            <a:pPr marL="285750" indent="-285750">
              <a:buFont typeface="Arial" panose="020B0604020202020204" pitchFamily="34" charset="0"/>
              <a:buChar char="•"/>
            </a:pPr>
            <a:r>
              <a:rPr lang="en-US" dirty="0"/>
              <a:t>All histograms have relatively the same shape</a:t>
            </a:r>
          </a:p>
          <a:p>
            <a:pPr marL="285750" indent="-285750">
              <a:buFont typeface="Arial" panose="020B0604020202020204" pitchFamily="34" charset="0"/>
              <a:buChar char="•"/>
            </a:pPr>
            <a:r>
              <a:rPr lang="en-US" dirty="0"/>
              <a:t>Observations compliment data as it has already been analyzed</a:t>
            </a:r>
          </a:p>
          <a:p>
            <a:pPr marL="285750" indent="-285750">
              <a:buFont typeface="Arial" panose="020B0604020202020204" pitchFamily="34" charset="0"/>
              <a:buChar char="•"/>
            </a:pPr>
            <a:r>
              <a:rPr lang="en-US" dirty="0"/>
              <a:t>TRANS_FREQ shows gaps between actual number of transactions made between households</a:t>
            </a:r>
          </a:p>
          <a:p>
            <a:pPr marL="285750" indent="-285750">
              <a:buFont typeface="Arial" panose="020B0604020202020204" pitchFamily="34" charset="0"/>
              <a:buChar char="•"/>
            </a:pPr>
            <a:r>
              <a:rPr lang="en-US" dirty="0"/>
              <a:t>PROD_QTY shows that almost all purchases have less than 3 products, hints at small households or the use of travel packages</a:t>
            </a:r>
          </a:p>
        </p:txBody>
      </p:sp>
      <p:pic>
        <p:nvPicPr>
          <p:cNvPr id="10" name="Audio 9">
            <a:hlinkClick r:id="" action="ppaction://media"/>
            <a:extLst>
              <a:ext uri="{FF2B5EF4-FFF2-40B4-BE49-F238E27FC236}">
                <a16:creationId xmlns:a16="http://schemas.microsoft.com/office/drawing/2014/main" id="{391BFC17-E10B-4260-A940-A89B3FF5F08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836400" y="6502400"/>
            <a:ext cx="203200" cy="203200"/>
          </a:xfrm>
          <a:prstGeom prst="rect">
            <a:avLst/>
          </a:prstGeom>
        </p:spPr>
      </p:pic>
    </p:spTree>
    <p:extLst>
      <p:ext uri="{BB962C8B-B14F-4D97-AF65-F5344CB8AC3E}">
        <p14:creationId xmlns:p14="http://schemas.microsoft.com/office/powerpoint/2010/main" val="875445271"/>
      </p:ext>
    </p:extLst>
  </p:cSld>
  <p:clrMapOvr>
    <a:masterClrMapping/>
  </p:clrMapOvr>
  <mc:AlternateContent xmlns:mc="http://schemas.openxmlformats.org/markup-compatibility/2006" xmlns:p14="http://schemas.microsoft.com/office/powerpoint/2010/main">
    <mc:Choice Requires="p14">
      <p:transition spd="slow" p14:dur="2000" advTm="64660"/>
    </mc:Choice>
    <mc:Fallback xmlns="">
      <p:transition spd="slow" advTm="646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val="1"/>
              </a:ext>
            </a:extLst>
          </p:cNvPr>
          <p:cNvGrpSpPr/>
          <p:nvPr/>
        </p:nvGrpSpPr>
        <p:grpSpPr>
          <a:xfrm>
            <a:off x="-1018018" y="-920836"/>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dirty="0">
                <a:solidFill>
                  <a:schemeClr val="bg1"/>
                </a:solidFill>
              </a:rPr>
              <a:t>Regression Analysis</a:t>
            </a:r>
            <a:endParaRPr lang="en-US" sz="7200" dirty="0">
              <a:solidFill>
                <a:schemeClr val="accent4"/>
              </a:solidFill>
            </a:endParaRPr>
          </a:p>
        </p:txBody>
      </p:sp>
      <p:pic>
        <p:nvPicPr>
          <p:cNvPr id="2" name="Recorded Sound">
            <a:hlinkClick r:id="" action="ppaction://media"/>
            <a:extLst>
              <a:ext uri="{FF2B5EF4-FFF2-40B4-BE49-F238E27FC236}">
                <a16:creationId xmlns:a16="http://schemas.microsoft.com/office/drawing/2014/main" id="{5098AF67-21AB-4EF2-8CA7-B50F5A8C262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683319982"/>
      </p:ext>
    </p:extLst>
  </p:cSld>
  <p:clrMapOvr>
    <a:masterClrMapping/>
  </p:clrMapOvr>
  <mc:AlternateContent xmlns:mc="http://schemas.openxmlformats.org/markup-compatibility/2006">
    <mc:Choice xmlns:p14="http://schemas.microsoft.com/office/powerpoint/2010/main" Requires="p14">
      <p:transition spd="slow" p14:dur="2000" advTm="14731"/>
    </mc:Choice>
    <mc:Fallback>
      <p:transition spd="slow" advTm="14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73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693E81B1-D256-4841-AEBC-FEB2C397CBF9}"/>
              </a:ext>
            </a:extLst>
          </p:cNvPr>
          <p:cNvGrpSpPr/>
          <p:nvPr/>
        </p:nvGrpSpPr>
        <p:grpSpPr>
          <a:xfrm>
            <a:off x="142848" y="2934022"/>
            <a:ext cx="5661521" cy="3060631"/>
            <a:chOff x="5258" y="910652"/>
            <a:chExt cx="1893837" cy="4467804"/>
          </a:xfrm>
        </p:grpSpPr>
        <p:sp>
          <p:nvSpPr>
            <p:cNvPr id="20" name="Rectangle 19">
              <a:extLst>
                <a:ext uri="{FF2B5EF4-FFF2-40B4-BE49-F238E27FC236}">
                  <a16:creationId xmlns:a16="http://schemas.microsoft.com/office/drawing/2014/main" id="{1782A138-1C4A-4FCB-8A0B-DF3CB0CBF663}"/>
                </a:ext>
              </a:extLst>
            </p:cNvPr>
            <p:cNvSpPr/>
            <p:nvPr/>
          </p:nvSpPr>
          <p:spPr>
            <a:xfrm>
              <a:off x="5258" y="910652"/>
              <a:ext cx="1893837" cy="4467804"/>
            </a:xfrm>
            <a:prstGeom prst="rect">
              <a:avLst/>
            </a:prstGeom>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sp>
        <p:sp>
          <p:nvSpPr>
            <p:cNvPr id="21" name="TextBox 20">
              <a:extLst>
                <a:ext uri="{FF2B5EF4-FFF2-40B4-BE49-F238E27FC236}">
                  <a16:creationId xmlns:a16="http://schemas.microsoft.com/office/drawing/2014/main" id="{8333BF9B-41D9-426B-92FA-752DCB9312CB}"/>
                </a:ext>
              </a:extLst>
            </p:cNvPr>
            <p:cNvSpPr txBox="1"/>
            <p:nvPr/>
          </p:nvSpPr>
          <p:spPr>
            <a:xfrm>
              <a:off x="180148" y="2575814"/>
              <a:ext cx="1511871" cy="113747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9655" tIns="149655" rIns="149655" bIns="299311" numCol="1" spcCol="1270" anchor="t" anchorCtr="0">
              <a:noAutofit/>
            </a:bodyPr>
            <a:lstStyle/>
            <a:p>
              <a:pPr marL="0" lvl="0" indent="0" algn="ctr" defTabSz="800100">
                <a:lnSpc>
                  <a:spcPct val="90000"/>
                </a:lnSpc>
                <a:spcBef>
                  <a:spcPct val="0"/>
                </a:spcBef>
                <a:spcAft>
                  <a:spcPct val="35000"/>
                </a:spcAft>
                <a:buNone/>
              </a:pPr>
              <a:r>
                <a:rPr lang="en-US" sz="3600" b="1" i="1" kern="1200" dirty="0"/>
                <a:t>DURATION</a:t>
              </a:r>
              <a:endParaRPr lang="en-US" sz="2800" b="1" i="1" kern="1200" dirty="0"/>
            </a:p>
          </p:txBody>
        </p:sp>
      </p:grpSp>
      <p:grpSp>
        <p:nvGrpSpPr>
          <p:cNvPr id="16" name="Group 15">
            <a:extLst>
              <a:ext uri="{FF2B5EF4-FFF2-40B4-BE49-F238E27FC236}">
                <a16:creationId xmlns:a16="http://schemas.microsoft.com/office/drawing/2014/main" id="{350A2C97-904C-4C2A-9979-739FF0AB9613}"/>
              </a:ext>
            </a:extLst>
          </p:cNvPr>
          <p:cNvGrpSpPr/>
          <p:nvPr/>
        </p:nvGrpSpPr>
        <p:grpSpPr>
          <a:xfrm>
            <a:off x="3339910" y="1413750"/>
            <a:ext cx="8527238" cy="1552356"/>
            <a:chOff x="-3042327" y="936526"/>
            <a:chExt cx="9279132" cy="1552356"/>
          </a:xfrm>
        </p:grpSpPr>
        <p:sp>
          <p:nvSpPr>
            <p:cNvPr id="17" name="Rectangle: Rounded Corners 16">
              <a:extLst>
                <a:ext uri="{FF2B5EF4-FFF2-40B4-BE49-F238E27FC236}">
                  <a16:creationId xmlns:a16="http://schemas.microsoft.com/office/drawing/2014/main" id="{A11A49EA-9337-4CEB-BBC5-1D15576FC8AE}"/>
                </a:ext>
              </a:extLst>
            </p:cNvPr>
            <p:cNvSpPr/>
            <p:nvPr/>
          </p:nvSpPr>
          <p:spPr>
            <a:xfrm>
              <a:off x="0" y="1709663"/>
              <a:ext cx="6236805" cy="779219"/>
            </a:xfrm>
            <a:prstGeom prst="round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8" name="Rectangle: Rounded Corners 4">
              <a:extLst>
                <a:ext uri="{FF2B5EF4-FFF2-40B4-BE49-F238E27FC236}">
                  <a16:creationId xmlns:a16="http://schemas.microsoft.com/office/drawing/2014/main" id="{E4A4F8A7-567E-4172-8DFF-F82D6ACED521}"/>
                </a:ext>
              </a:extLst>
            </p:cNvPr>
            <p:cNvSpPr txBox="1"/>
            <p:nvPr/>
          </p:nvSpPr>
          <p:spPr>
            <a:xfrm>
              <a:off x="-3042327" y="936526"/>
              <a:ext cx="6160729" cy="70314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endParaRPr lang="en-US" sz="1800" kern="1200" dirty="0"/>
            </a:p>
          </p:txBody>
        </p:sp>
      </p:grpSp>
      <p:grpSp>
        <p:nvGrpSpPr>
          <p:cNvPr id="12" name="Group 11">
            <a:extLst>
              <a:ext uri="{FF2B5EF4-FFF2-40B4-BE49-F238E27FC236}">
                <a16:creationId xmlns:a16="http://schemas.microsoft.com/office/drawing/2014/main" id="{01B2B44F-AAFC-40C1-90C3-E116D0E30484}"/>
              </a:ext>
            </a:extLst>
          </p:cNvPr>
          <p:cNvGrpSpPr/>
          <p:nvPr/>
        </p:nvGrpSpPr>
        <p:grpSpPr>
          <a:xfrm>
            <a:off x="-2687912" y="1401832"/>
            <a:ext cx="8527238" cy="1552356"/>
            <a:chOff x="-3042327" y="936526"/>
            <a:chExt cx="9279132" cy="1552356"/>
          </a:xfrm>
        </p:grpSpPr>
        <p:sp>
          <p:nvSpPr>
            <p:cNvPr id="13" name="Rectangle: Rounded Corners 12">
              <a:extLst>
                <a:ext uri="{FF2B5EF4-FFF2-40B4-BE49-F238E27FC236}">
                  <a16:creationId xmlns:a16="http://schemas.microsoft.com/office/drawing/2014/main" id="{04FAD42B-7B61-4631-958B-5084AB60CAFD}"/>
                </a:ext>
              </a:extLst>
            </p:cNvPr>
            <p:cNvSpPr/>
            <p:nvPr/>
          </p:nvSpPr>
          <p:spPr>
            <a:xfrm>
              <a:off x="0" y="1709663"/>
              <a:ext cx="6236805" cy="779219"/>
            </a:xfrm>
            <a:prstGeom prst="round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5" name="Rectangle: Rounded Corners 4">
              <a:extLst>
                <a:ext uri="{FF2B5EF4-FFF2-40B4-BE49-F238E27FC236}">
                  <a16:creationId xmlns:a16="http://schemas.microsoft.com/office/drawing/2014/main" id="{37BBF65E-BC53-44F9-9DC5-0B769DAE9F6F}"/>
                </a:ext>
              </a:extLst>
            </p:cNvPr>
            <p:cNvSpPr txBox="1"/>
            <p:nvPr/>
          </p:nvSpPr>
          <p:spPr>
            <a:xfrm>
              <a:off x="-3042327" y="936526"/>
              <a:ext cx="6160729" cy="70314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endParaRPr lang="en-US" sz="1800" kern="1200" dirty="0"/>
            </a:p>
          </p:txBody>
        </p:sp>
      </p:grpSp>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Part A</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60E959E-22FC-473E-8E0F-09F921A3A947}"/>
              </a:ext>
            </a:extLst>
          </p:cNvPr>
          <p:cNvSpPr txBox="1"/>
          <p:nvPr/>
        </p:nvSpPr>
        <p:spPr>
          <a:xfrm>
            <a:off x="915725" y="910696"/>
            <a:ext cx="10360550" cy="523220"/>
          </a:xfrm>
          <a:prstGeom prst="rect">
            <a:avLst/>
          </a:prstGeom>
          <a:noFill/>
        </p:spPr>
        <p:txBody>
          <a:bodyPr wrap="square" rtlCol="0">
            <a:spAutoFit/>
          </a:bodyPr>
          <a:lstStyle/>
          <a:p>
            <a:pPr algn="ctr"/>
            <a:r>
              <a:rPr lang="en-US" sz="2800" b="1" i="1" dirty="0">
                <a:solidFill>
                  <a:srgbClr val="000000"/>
                </a:solidFill>
                <a:effectLst/>
                <a:latin typeface="WordVisi_MSFontService"/>
              </a:rPr>
              <a:t>Why do some people spend more time booking hotels?</a:t>
            </a:r>
            <a:endParaRPr lang="en-US" sz="2800" dirty="0"/>
          </a:p>
        </p:txBody>
      </p:sp>
      <p:sp>
        <p:nvSpPr>
          <p:cNvPr id="9" name="TextBox 8">
            <a:extLst>
              <a:ext uri="{FF2B5EF4-FFF2-40B4-BE49-F238E27FC236}">
                <a16:creationId xmlns:a16="http://schemas.microsoft.com/office/drawing/2014/main" id="{DFC22553-7418-4BDC-A11A-94A18A83B426}"/>
              </a:ext>
            </a:extLst>
          </p:cNvPr>
          <p:cNvSpPr txBox="1"/>
          <p:nvPr/>
        </p:nvSpPr>
        <p:spPr>
          <a:xfrm>
            <a:off x="-2254775" y="2266253"/>
            <a:ext cx="10360550" cy="523220"/>
          </a:xfrm>
          <a:prstGeom prst="rect">
            <a:avLst/>
          </a:prstGeom>
          <a:noFill/>
        </p:spPr>
        <p:txBody>
          <a:bodyPr wrap="square" rtlCol="0">
            <a:spAutoFit/>
          </a:bodyPr>
          <a:lstStyle/>
          <a:p>
            <a:pPr algn="ctr"/>
            <a:r>
              <a:rPr lang="en-US" sz="2800" b="1" i="1" dirty="0">
                <a:solidFill>
                  <a:srgbClr val="000000"/>
                </a:solidFill>
                <a:effectLst/>
                <a:latin typeface="WordVisi_MSFontService"/>
              </a:rPr>
              <a:t>DV (what we want to know about)</a:t>
            </a:r>
            <a:endParaRPr lang="en-US" sz="2800" dirty="0"/>
          </a:p>
        </p:txBody>
      </p:sp>
      <p:sp>
        <p:nvSpPr>
          <p:cNvPr id="10" name="TextBox 9">
            <a:extLst>
              <a:ext uri="{FF2B5EF4-FFF2-40B4-BE49-F238E27FC236}">
                <a16:creationId xmlns:a16="http://schemas.microsoft.com/office/drawing/2014/main" id="{75C335E1-1A9E-4DC4-BEAF-323AA25F535D}"/>
              </a:ext>
            </a:extLst>
          </p:cNvPr>
          <p:cNvSpPr txBox="1"/>
          <p:nvPr/>
        </p:nvSpPr>
        <p:spPr>
          <a:xfrm>
            <a:off x="3813509" y="2266253"/>
            <a:ext cx="10360550" cy="523220"/>
          </a:xfrm>
          <a:prstGeom prst="rect">
            <a:avLst/>
          </a:prstGeom>
          <a:noFill/>
        </p:spPr>
        <p:txBody>
          <a:bodyPr wrap="square" rtlCol="0">
            <a:spAutoFit/>
          </a:bodyPr>
          <a:lstStyle/>
          <a:p>
            <a:pPr algn="ctr"/>
            <a:r>
              <a:rPr lang="en-US" sz="2800" b="1" i="1" dirty="0">
                <a:solidFill>
                  <a:srgbClr val="000000"/>
                </a:solidFill>
                <a:effectLst/>
                <a:latin typeface="WordVisi_MSFontService"/>
              </a:rPr>
              <a:t>IV (what we think is influential)</a:t>
            </a:r>
            <a:endParaRPr lang="en-US" sz="2800" dirty="0"/>
          </a:p>
        </p:txBody>
      </p:sp>
      <p:grpSp>
        <p:nvGrpSpPr>
          <p:cNvPr id="22" name="Group 21">
            <a:extLst>
              <a:ext uri="{FF2B5EF4-FFF2-40B4-BE49-F238E27FC236}">
                <a16:creationId xmlns:a16="http://schemas.microsoft.com/office/drawing/2014/main" id="{F01250BC-ECC0-41A9-B151-E217D185E8A5}"/>
              </a:ext>
            </a:extLst>
          </p:cNvPr>
          <p:cNvGrpSpPr/>
          <p:nvPr/>
        </p:nvGrpSpPr>
        <p:grpSpPr>
          <a:xfrm>
            <a:off x="6189585" y="2950751"/>
            <a:ext cx="5661521" cy="3060631"/>
            <a:chOff x="5258" y="910652"/>
            <a:chExt cx="1893837" cy="4467804"/>
          </a:xfrm>
        </p:grpSpPr>
        <p:sp>
          <p:nvSpPr>
            <p:cNvPr id="23" name="Rectangle 22">
              <a:extLst>
                <a:ext uri="{FF2B5EF4-FFF2-40B4-BE49-F238E27FC236}">
                  <a16:creationId xmlns:a16="http://schemas.microsoft.com/office/drawing/2014/main" id="{FDE1DF8D-0B1D-4675-A3A5-819093110CCC}"/>
                </a:ext>
              </a:extLst>
            </p:cNvPr>
            <p:cNvSpPr/>
            <p:nvPr/>
          </p:nvSpPr>
          <p:spPr>
            <a:xfrm>
              <a:off x="5258" y="910652"/>
              <a:ext cx="1893837" cy="4467804"/>
            </a:xfrm>
            <a:prstGeom prst="rect">
              <a:avLst/>
            </a:prstGeom>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sp>
        <p:sp>
          <p:nvSpPr>
            <p:cNvPr id="24" name="TextBox 23">
              <a:extLst>
                <a:ext uri="{FF2B5EF4-FFF2-40B4-BE49-F238E27FC236}">
                  <a16:creationId xmlns:a16="http://schemas.microsoft.com/office/drawing/2014/main" id="{96778831-C661-4AA8-86B5-3AA8352FC6D1}"/>
                </a:ext>
              </a:extLst>
            </p:cNvPr>
            <p:cNvSpPr txBox="1"/>
            <p:nvPr/>
          </p:nvSpPr>
          <p:spPr>
            <a:xfrm>
              <a:off x="196241" y="2143751"/>
              <a:ext cx="1511871" cy="113747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9655" tIns="149655" rIns="149655" bIns="299311" numCol="1" spcCol="1270" anchor="t" anchorCtr="0">
              <a:noAutofit/>
            </a:bodyPr>
            <a:lstStyle/>
            <a:p>
              <a:pPr marL="0" lvl="0" indent="0" algn="ctr" defTabSz="800100">
                <a:lnSpc>
                  <a:spcPct val="90000"/>
                </a:lnSpc>
                <a:spcBef>
                  <a:spcPct val="0"/>
                </a:spcBef>
                <a:spcAft>
                  <a:spcPct val="35000"/>
                </a:spcAft>
                <a:buNone/>
              </a:pPr>
              <a:r>
                <a:rPr lang="en-US" sz="3600" b="1" i="1" dirty="0"/>
                <a:t>PROD_QTY</a:t>
              </a:r>
            </a:p>
            <a:p>
              <a:pPr marL="0" lvl="0" indent="0" algn="ctr" defTabSz="800100">
                <a:lnSpc>
                  <a:spcPct val="90000"/>
                </a:lnSpc>
                <a:spcBef>
                  <a:spcPct val="0"/>
                </a:spcBef>
                <a:spcAft>
                  <a:spcPct val="35000"/>
                </a:spcAft>
                <a:buNone/>
              </a:pPr>
              <a:r>
                <a:rPr lang="en-US" sz="3600" b="1" i="1" kern="1200" dirty="0"/>
                <a:t>DIRECTP_D</a:t>
              </a:r>
              <a:endParaRPr lang="en-US" sz="2800" b="1" i="1" kern="1200" dirty="0"/>
            </a:p>
          </p:txBody>
        </p:sp>
      </p:grpSp>
      <p:pic>
        <p:nvPicPr>
          <p:cNvPr id="3" name="Recorded Sound">
            <a:hlinkClick r:id="" action="ppaction://media"/>
            <a:extLst>
              <a:ext uri="{FF2B5EF4-FFF2-40B4-BE49-F238E27FC236}">
                <a16:creationId xmlns:a16="http://schemas.microsoft.com/office/drawing/2014/main" id="{F01BE209-F301-47BF-B379-CD52696CCBF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727364193"/>
      </p:ext>
    </p:extLst>
  </p:cSld>
  <p:clrMapOvr>
    <a:masterClrMapping/>
  </p:clrMapOvr>
  <mc:AlternateContent xmlns:mc="http://schemas.openxmlformats.org/markup-compatibility/2006">
    <mc:Choice xmlns:p14="http://schemas.microsoft.com/office/powerpoint/2010/main" Requires="p14">
      <p:transition spd="slow" p14:dur="2000" advTm="49481"/>
    </mc:Choice>
    <mc:Fallback>
      <p:transition spd="slow" advTm="494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48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F609EDA-869E-4BE5-AE5D-B898C584B6F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61A00BBF-EEBB-4E18-B8CB-F926EAAC48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FD05317-60D6-4B3A-8545-888496D1A8E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Project analysis, from 24Slides</Template>
  <TotalTime>316</TotalTime>
  <Words>2392</Words>
  <Application>Microsoft Office PowerPoint</Application>
  <PresentationFormat>Widescreen</PresentationFormat>
  <Paragraphs>142</Paragraphs>
  <Slides>14</Slides>
  <Notes>14</Notes>
  <HiddenSlides>0</HiddenSlides>
  <MMClips>14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Century Gothic</vt:lpstr>
      <vt:lpstr>Segoe UI Light</vt:lpstr>
      <vt:lpstr>WordVisi_MSFontService</vt:lpstr>
      <vt:lpstr>Office Theme</vt:lpstr>
      <vt:lpstr>ClickStream Project Part 1 622 – Behavioral Analytics Dr. Zhou  Group 4 Cynthiya Mahumane &amp; Ariana Sampson</vt:lpstr>
      <vt:lpstr>Project analysis slide 2</vt:lpstr>
      <vt:lpstr>Explorative Analysis</vt:lpstr>
      <vt:lpstr>Project analysis slide 3</vt:lpstr>
      <vt:lpstr>Project analysis slide 4</vt:lpstr>
      <vt:lpstr>Project analysis slide 6</vt:lpstr>
      <vt:lpstr>Project analysis slide 7</vt:lpstr>
      <vt:lpstr>Regression Analysis</vt:lpstr>
      <vt:lpstr>Project analysis slide 8</vt:lpstr>
      <vt:lpstr>Project analysis slide 8</vt:lpstr>
      <vt:lpstr>Project analysis slide 8</vt:lpstr>
      <vt:lpstr>Project analysis slide 8</vt:lpstr>
      <vt:lpstr>Project analysis slide 2</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ClickStream Project Part 1 622 – Behavioral Analytics  Group 4 Cynthiya Mahumane &amp; Ariana Sampson</dc:title>
  <dc:creator>Cynthiya Mahumane</dc:creator>
  <cp:lastModifiedBy>ariana.g.sampson@outlook.com</cp:lastModifiedBy>
  <cp:revision>8</cp:revision>
  <dcterms:created xsi:type="dcterms:W3CDTF">2022-03-15T18:49:01Z</dcterms:created>
  <dcterms:modified xsi:type="dcterms:W3CDTF">2022-03-16T01:30:02Z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